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Default Extension="bin" ContentType="application/vnd.openxmlformats-officedocument.presentationml.printerSettings"/>
  <Override PartName="/ppt/embeddings/Microsoft_Equation5.bin" ContentType="application/vnd.openxmlformats-officedocument.oleObject"/>
  <Override PartName="/ppt/embeddings/Microsoft_Equation39.bin" ContentType="application/vnd.openxmlformats-officedocument.oleObject"/>
  <Override PartName="/ppt/notesSlides/notesSlide13.xml" ContentType="application/vnd.openxmlformats-officedocument.presentationml.notesSlide+xml"/>
  <Override PartName="/ppt/embeddings/Microsoft_Equation44.bin" ContentType="application/vnd.openxmlformats-officedocument.oleObject"/>
  <Override PartName="/ppt/embeddings/Microsoft_Equation25.bin" ContentType="application/vnd.openxmlformats-officedocument.oleObject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embeddings/Microsoft_Equation9.bin" ContentType="application/vnd.openxmlformats-officedocument.oleObject"/>
  <Override PartName="/ppt/slides/slide23.xml" ContentType="application/vnd.openxmlformats-officedocument.presentationml.slide+xml"/>
  <Override PartName="/ppt/theme/theme1.xml" ContentType="application/vnd.openxmlformats-officedocument.theme+xml"/>
  <Override PartName="/ppt/embeddings/Microsoft_Equation27.bin" ContentType="application/vnd.openxmlformats-officedocument.oleObject"/>
  <Override PartName="/ppt/embeddings/Microsoft_Equation13.bin" ContentType="application/vnd.openxmlformats-officedocument.oleObject"/>
  <Override PartName="/ppt/embeddings/Microsoft_Equation32.bin" ContentType="application/vnd.openxmlformats-officedocument.oleObject"/>
  <Override PartName="/ppt/embeddings/Microsoft_Equation51.bin" ContentType="application/vnd.openxmlformats-officedocument.oleObject"/>
  <Override PartName="/ppt/embeddings/Microsoft_Equation48.bin" ContentType="application/vnd.openxmlformats-officedocument.oleObject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1.xml" ContentType="application/vnd.openxmlformats-officedocument.presentationml.slide+xml"/>
  <Override PartName="/ppt/slides/slide27.xml" ContentType="application/vnd.openxmlformats-officedocument.presentationml.slide+xml"/>
  <Override PartName="/ppt/embeddings/Microsoft_Equation2.bin" ContentType="application/vnd.openxmlformats-officedocument.oleObject"/>
  <Override PartName="/ppt/notesSlides/notesSlide8.xml" ContentType="application/vnd.openxmlformats-officedocument.presentationml.notesSlide+xml"/>
  <Override PartName="/ppt/embeddings/Microsoft_Equation17.bin" ContentType="application/vnd.openxmlformats-officedocument.oleObject"/>
  <Override PartName="/ppt/embeddings/Microsoft_Equation36.bin" ContentType="application/vnd.openxmlformats-officedocument.oleObject"/>
  <Override PartName="/ppt/embeddings/Microsoft_Equation55.bin" ContentType="application/vnd.openxmlformats-officedocument.oleObject"/>
  <Override PartName="/ppt/embeddings/Microsoft_Equation22.bin" ContentType="application/vnd.openxmlformats-officedocument.oleObject"/>
  <Override PartName="/ppt/embeddings/Microsoft_Equation41.bin" ContentType="application/vnd.openxmlformats-officedocument.oleObject"/>
  <Override PartName="/ppt/slideLayouts/slideLayout9.xml" ContentType="application/vnd.openxmlformats-officedocument.presentationml.slideLayout+xml"/>
  <Override PartName="/ppt/slides/slide15.xml" ContentType="application/vnd.openxmlformats-officedocument.presentationml.slide+xml"/>
  <Override PartName="/ppt/embeddings/Microsoft_Equation6.bin" ContentType="application/vnd.openxmlformats-officedocument.oleObject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embeddings/Microsoft_Equation10.bin" ContentType="application/vnd.openxmlformats-officedocument.oleObject"/>
  <Override PartName="/ppt/notesSlides/notesSlide14.xml" ContentType="application/vnd.openxmlformats-officedocument.presentationml.notesSlide+xml"/>
  <Override PartName="/ppt/embeddings/Microsoft_Equation45.bin" ContentType="application/vnd.openxmlformats-officedocument.oleObject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theme/theme2.xml" ContentType="application/vnd.openxmlformats-officedocument.theme+xml"/>
  <Override PartName="/ppt/embeddings/Microsoft_Equation28.bin" ContentType="application/vnd.openxmlformats-officedocument.oleObject"/>
  <Override PartName="/ppt/embeddings/Microsoft_Equation14.bin" ContentType="application/vnd.openxmlformats-officedocument.oleObject"/>
  <Override PartName="/ppt/embeddings/Microsoft_Equation33.bin" ContentType="application/vnd.openxmlformats-officedocument.oleObject"/>
  <Override PartName="/ppt/slideLayouts/slideLayout11.xml" ContentType="application/vnd.openxmlformats-officedocument.presentationml.slideLayout+xml"/>
  <Override PartName="/ppt/embeddings/Microsoft_Equation49.bin" ContentType="application/vnd.openxmlformats-officedocument.oleObject"/>
  <Override PartName="/ppt/embeddings/Microsoft_Equation52.bin" ContentType="application/vnd.openxmlformats-officedocument.oleObject"/>
  <Override PartName="/ppt/notesSlides/notesSlide7.xml" ContentType="application/vnd.openxmlformats-officedocument.presentationml.notesSlide+xml"/>
  <Override PartName="/ppt/notesSlides/notesSlide18.xml" ContentType="application/vnd.openxmlformats-officedocument.presentationml.notesSlide+xml"/>
  <Default Extension="jpeg" ContentType="image/jpeg"/>
  <Override PartName="/docProps/core.xml" ContentType="application/vnd.openxmlformats-package.core-properties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embeddings/Microsoft_Equation3.bin" ContentType="application/vnd.openxmlformats-officedocument.oleObject"/>
  <Override PartName="/ppt/notesSlides/notesSlide9.xml" ContentType="application/vnd.openxmlformats-officedocument.presentationml.notesSlide+xml"/>
  <Override PartName="/ppt/embeddings/Microsoft_Equation18.bin" ContentType="application/vnd.openxmlformats-officedocument.oleObject"/>
  <Override PartName="/ppt/embeddings/Microsoft_Equation37.bin" ContentType="application/vnd.openxmlformats-officedocument.oleObject"/>
  <Override PartName="/ppt/embeddings/Microsoft_Equation23.bin" ContentType="application/vnd.openxmlformats-officedocument.oleObject"/>
  <Override PartName="/ppt/notesSlides/notesSlide11.xml" ContentType="application/vnd.openxmlformats-officedocument.presentationml.notesSlide+xml"/>
  <Override PartName="/ppt/embeddings/Microsoft_Equation42.bin" ContentType="application/vnd.openxmlformats-officedocument.oleObject"/>
  <Default Extension="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embeddings/Microsoft_Equation7.bin" ContentType="application/vnd.openxmlformats-officedocument.oleObject"/>
  <Override PartName="/ppt/slides/slide21.xml" ContentType="application/vnd.openxmlformats-officedocument.presentationml.slide+xml"/>
  <Override PartName="/ppt/embeddings/Microsoft_Equation11.bin" ContentType="application/vnd.openxmlformats-officedocument.oleObject"/>
  <Override PartName="/ppt/embeddings/Microsoft_Equation30.bin" ContentType="application/vnd.openxmlformats-officedocument.oleObject"/>
  <Override PartName="/ppt/notesSlides/notesSlide15.xml" ContentType="application/vnd.openxmlformats-officedocument.presentationml.notesSlide+xml"/>
  <Override PartName="/ppt/embeddings/Microsoft_Equation46.bin" ContentType="application/vnd.openxmlformats-officedocument.oleObject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embeddings/Microsoft_Equation29.bin" ContentType="application/vnd.openxmlformats-officedocument.oleObject"/>
  <Override PartName="/ppt/embeddings/Microsoft_Equation15.bin" ContentType="application/vnd.openxmlformats-officedocument.oleObject"/>
  <Override PartName="/ppt/embeddings/Microsoft_Equation34.bin" ContentType="application/vnd.openxmlformats-officedocument.oleObject"/>
  <Override PartName="/ppt/embeddings/Microsoft_Equation53.bin" ContentType="application/vnd.openxmlformats-officedocument.oleObject"/>
  <Override PartName="/ppt/notesSlides/notesSlide19.xml" ContentType="application/vnd.openxmlformats-officedocument.presentationml.notesSlide+xml"/>
  <Override PartName="/ppt/embeddings/Microsoft_Equation20.bin" ContentType="application/vnd.openxmlformats-officedocument.oleObject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Layouts/slideLayout7.xml" ContentType="application/vnd.openxmlformats-officedocument.presentationml.slideLayout+xml"/>
  <Override PartName="/ppt/notesSlides/notesSlide10.xml" ContentType="application/vnd.openxmlformats-officedocument.presentationml.notesSlide+xml"/>
  <Override PartName="/ppt/embeddings/Microsoft_Equation4.bin" ContentType="application/vnd.openxmlformats-officedocument.oleObject"/>
  <Override PartName="/docProps/app.xml" ContentType="application/vnd.openxmlformats-officedocument.extended-properties+xml"/>
  <Override PartName="/ppt/viewProps.xml" ContentType="application/vnd.openxmlformats-officedocument.presentationml.viewProps+xml"/>
  <Override PartName="/ppt/embeddings/Microsoft_Equation19.bin" ContentType="application/vnd.openxmlformats-officedocument.oleObject"/>
  <Override PartName="/ppt/embeddings/Microsoft_Equation38.bin" ContentType="application/vnd.openxmlformats-officedocument.oleObject"/>
  <Override PartName="/ppt/notesMasters/notesMaster1.xml" ContentType="application/vnd.openxmlformats-officedocument.presentationml.notesMaster+xml"/>
  <Override PartName="/ppt/embeddings/Microsoft_Equation24.bin" ContentType="application/vnd.openxmlformats-officedocument.oleObject"/>
  <Override PartName="/ppt/notesSlides/notesSlide12.xml" ContentType="application/vnd.openxmlformats-officedocument.presentationml.notesSlide+xml"/>
  <Override PartName="/ppt/embeddings/Microsoft_Equation43.bin" ContentType="application/vnd.openxmlformats-officedocument.oleObject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embeddings/Microsoft_Equation8.bin" ContentType="application/vnd.openxmlformats-officedocument.oleObject"/>
  <Override PartName="/ppt/slides/slide22.xml" ContentType="application/vnd.openxmlformats-officedocument.presentationml.slide+xml"/>
  <Override PartName="/ppt/embeddings/Microsoft_Equation26.bin" ContentType="application/vnd.openxmlformats-officedocument.oleObject"/>
  <Override PartName="/ppt/embeddings/Microsoft_Equation12.bin" ContentType="application/vnd.openxmlformats-officedocument.oleObject"/>
  <Override PartName="/ppt/embeddings/Microsoft_Equation31.bin" ContentType="application/vnd.openxmlformats-officedocument.oleObject"/>
  <Override PartName="/ppt/embeddings/Microsoft_Equation50.bin" ContentType="application/vnd.openxmlformats-officedocument.oleObject"/>
  <Override PartName="/ppt/embeddings/Microsoft_Equation47.bin" ContentType="application/vnd.openxmlformats-officedocument.oleObject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Default Extension="pict" ContentType="image/pict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embeddings/Microsoft_Equation1.bin" ContentType="application/vnd.openxmlformats-officedocument.oleObject"/>
  <Override PartName="/ppt/embeddings/Microsoft_Equation16.bin" ContentType="application/vnd.openxmlformats-officedocument.oleObject"/>
  <Override PartName="/ppt/embeddings/Microsoft_Equation35.bin" ContentType="application/vnd.openxmlformats-officedocument.oleObject"/>
  <Override PartName="/ppt/embeddings/Microsoft_Equation54.bin" ContentType="application/vnd.openxmlformats-officedocument.oleObject"/>
  <Default Extension="png" ContentType="image/png"/>
  <Override PartName="/ppt/embeddings/Microsoft_Equation40.bin" ContentType="application/vnd.openxmlformats-officedocument.oleObject"/>
  <Override PartName="/ppt/embeddings/Microsoft_Equation21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0"/>
  </p:notesMasterIdLst>
  <p:sldIdLst>
    <p:sldId id="275" r:id="rId2"/>
    <p:sldId id="276" r:id="rId3"/>
    <p:sldId id="299" r:id="rId4"/>
    <p:sldId id="256" r:id="rId5"/>
    <p:sldId id="272" r:id="rId6"/>
    <p:sldId id="273" r:id="rId7"/>
    <p:sldId id="274" r:id="rId8"/>
    <p:sldId id="300" r:id="rId9"/>
    <p:sldId id="268" r:id="rId10"/>
    <p:sldId id="294" r:id="rId11"/>
    <p:sldId id="262" r:id="rId12"/>
    <p:sldId id="277" r:id="rId13"/>
    <p:sldId id="278" r:id="rId14"/>
    <p:sldId id="279" r:id="rId15"/>
    <p:sldId id="257" r:id="rId16"/>
    <p:sldId id="258" r:id="rId17"/>
    <p:sldId id="259" r:id="rId18"/>
    <p:sldId id="260" r:id="rId19"/>
    <p:sldId id="261" r:id="rId20"/>
    <p:sldId id="280" r:id="rId21"/>
    <p:sldId id="265" r:id="rId22"/>
    <p:sldId id="266" r:id="rId23"/>
    <p:sldId id="263" r:id="rId24"/>
    <p:sldId id="296" r:id="rId25"/>
    <p:sldId id="267" r:id="rId26"/>
    <p:sldId id="281" r:id="rId27"/>
    <p:sldId id="264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9748" autoAdjust="0"/>
  </p:normalViewPr>
  <p:slideViewPr>
    <p:cSldViewPr snapToGrid="0" snapToObjects="1">
      <p:cViewPr varScale="1">
        <p:scale>
          <a:sx n="109" d="100"/>
          <a:sy n="109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ict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ict"/><Relationship Id="rId4" Type="http://schemas.openxmlformats.org/officeDocument/2006/relationships/image" Target="../media/image27.pict"/><Relationship Id="rId5" Type="http://schemas.openxmlformats.org/officeDocument/2006/relationships/image" Target="../media/image28.pict"/><Relationship Id="rId1" Type="http://schemas.openxmlformats.org/officeDocument/2006/relationships/image" Target="../media/image25.pict"/><Relationship Id="rId2" Type="http://schemas.openxmlformats.org/officeDocument/2006/relationships/image" Target="../media/image12.pict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ict"/><Relationship Id="rId4" Type="http://schemas.openxmlformats.org/officeDocument/2006/relationships/image" Target="../media/image16.pict"/><Relationship Id="rId1" Type="http://schemas.openxmlformats.org/officeDocument/2006/relationships/image" Target="../media/image13.pict"/><Relationship Id="rId2" Type="http://schemas.openxmlformats.org/officeDocument/2006/relationships/image" Target="../media/image14.pict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ict"/><Relationship Id="rId4" Type="http://schemas.openxmlformats.org/officeDocument/2006/relationships/image" Target="../media/image32.pict"/><Relationship Id="rId1" Type="http://schemas.openxmlformats.org/officeDocument/2006/relationships/image" Target="../media/image29.pict"/><Relationship Id="rId2" Type="http://schemas.openxmlformats.org/officeDocument/2006/relationships/image" Target="../media/image30.pict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pict"/><Relationship Id="rId2" Type="http://schemas.openxmlformats.org/officeDocument/2006/relationships/image" Target="../media/image34.pict"/><Relationship Id="rId3" Type="http://schemas.openxmlformats.org/officeDocument/2006/relationships/image" Target="../media/image35.pict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ict"/><Relationship Id="rId4" Type="http://schemas.openxmlformats.org/officeDocument/2006/relationships/image" Target="../media/image32.pict"/><Relationship Id="rId5" Type="http://schemas.openxmlformats.org/officeDocument/2006/relationships/image" Target="../media/image38.pict"/><Relationship Id="rId6" Type="http://schemas.openxmlformats.org/officeDocument/2006/relationships/image" Target="../media/image39.pict"/><Relationship Id="rId1" Type="http://schemas.openxmlformats.org/officeDocument/2006/relationships/image" Target="../media/image30.pict"/><Relationship Id="rId2" Type="http://schemas.openxmlformats.org/officeDocument/2006/relationships/image" Target="../media/image36.pict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pict"/><Relationship Id="rId2" Type="http://schemas.openxmlformats.org/officeDocument/2006/relationships/image" Target="../media/image41.pict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pict"/><Relationship Id="rId2" Type="http://schemas.openxmlformats.org/officeDocument/2006/relationships/image" Target="../media/image43.pict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pict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ict"/><Relationship Id="rId4" Type="http://schemas.openxmlformats.org/officeDocument/2006/relationships/image" Target="../media/image6.pict"/><Relationship Id="rId5" Type="http://schemas.openxmlformats.org/officeDocument/2006/relationships/image" Target="../media/image7.pict"/><Relationship Id="rId6" Type="http://schemas.openxmlformats.org/officeDocument/2006/relationships/image" Target="../media/image8.pict"/><Relationship Id="rId7" Type="http://schemas.openxmlformats.org/officeDocument/2006/relationships/image" Target="../media/image9.pict"/><Relationship Id="rId1" Type="http://schemas.openxmlformats.org/officeDocument/2006/relationships/image" Target="../media/image3.pict"/><Relationship Id="rId2" Type="http://schemas.openxmlformats.org/officeDocument/2006/relationships/image" Target="../media/image4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ict"/><Relationship Id="rId4" Type="http://schemas.openxmlformats.org/officeDocument/2006/relationships/image" Target="../media/image16.pict"/><Relationship Id="rId1" Type="http://schemas.openxmlformats.org/officeDocument/2006/relationships/image" Target="../media/image13.pict"/><Relationship Id="rId2" Type="http://schemas.openxmlformats.org/officeDocument/2006/relationships/image" Target="../media/image14.pict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ict"/><Relationship Id="rId4" Type="http://schemas.openxmlformats.org/officeDocument/2006/relationships/image" Target="../media/image16.pict"/><Relationship Id="rId1" Type="http://schemas.openxmlformats.org/officeDocument/2006/relationships/image" Target="../media/image13.pict"/><Relationship Id="rId2" Type="http://schemas.openxmlformats.org/officeDocument/2006/relationships/image" Target="../media/image14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ict"/><Relationship Id="rId2" Type="http://schemas.openxmlformats.org/officeDocument/2006/relationships/image" Target="../media/image18.pict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ict"/><Relationship Id="rId4" Type="http://schemas.openxmlformats.org/officeDocument/2006/relationships/image" Target="../media/image22.pict"/><Relationship Id="rId1" Type="http://schemas.openxmlformats.org/officeDocument/2006/relationships/image" Target="../media/image19.pict"/><Relationship Id="rId2" Type="http://schemas.openxmlformats.org/officeDocument/2006/relationships/image" Target="../media/image20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4ADF6-FA89-094F-803D-A65F94652BA6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52892-44F2-1844-9396-3EA691B5B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Microsoft_Equation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Microsoft_Equation11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Microsoft_Equation12.bin"/><Relationship Id="rId5" Type="http://schemas.openxmlformats.org/officeDocument/2006/relationships/oleObject" Target="../embeddings/Microsoft_Equation13.bin"/><Relationship Id="rId6" Type="http://schemas.openxmlformats.org/officeDocument/2006/relationships/oleObject" Target="../embeddings/Microsoft_Equation14.bin"/><Relationship Id="rId7" Type="http://schemas.openxmlformats.org/officeDocument/2006/relationships/oleObject" Target="../embeddings/Microsoft_Equation15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Microsoft_Equation16.bin"/><Relationship Id="rId5" Type="http://schemas.openxmlformats.org/officeDocument/2006/relationships/oleObject" Target="../embeddings/Microsoft_Equation17.bin"/><Relationship Id="rId6" Type="http://schemas.openxmlformats.org/officeDocument/2006/relationships/oleObject" Target="../embeddings/Microsoft_Equation18.bin"/><Relationship Id="rId7" Type="http://schemas.openxmlformats.org/officeDocument/2006/relationships/oleObject" Target="../embeddings/Microsoft_Equation19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Microsoft_Equation20.bin"/><Relationship Id="rId5" Type="http://schemas.openxmlformats.org/officeDocument/2006/relationships/oleObject" Target="../embeddings/Microsoft_Equation21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Microsoft_Equation22.bin"/><Relationship Id="rId5" Type="http://schemas.openxmlformats.org/officeDocument/2006/relationships/oleObject" Target="../embeddings/Microsoft_Equation23.bin"/><Relationship Id="rId6" Type="http://schemas.openxmlformats.org/officeDocument/2006/relationships/oleObject" Target="../embeddings/Microsoft_Equation24.bin"/><Relationship Id="rId7" Type="http://schemas.openxmlformats.org/officeDocument/2006/relationships/oleObject" Target="../embeddings/Microsoft_Equation25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Microsoft_Equation26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Microsoft_Equation27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Microsoft_Equation28.bin"/><Relationship Id="rId5" Type="http://schemas.openxmlformats.org/officeDocument/2006/relationships/oleObject" Target="../embeddings/Microsoft_Equation29.bin"/><Relationship Id="rId6" Type="http://schemas.openxmlformats.org/officeDocument/2006/relationships/oleObject" Target="../embeddings/Microsoft_Equation30.bin"/><Relationship Id="rId7" Type="http://schemas.openxmlformats.org/officeDocument/2006/relationships/oleObject" Target="../embeddings/Microsoft_Equation31.bin"/><Relationship Id="rId8" Type="http://schemas.openxmlformats.org/officeDocument/2006/relationships/oleObject" Target="../embeddings/Microsoft_Equation32.bin"/><Relationship Id="rId9" Type="http://schemas.openxmlformats.org/officeDocument/2006/relationships/oleObject" Target="../embeddings/Microsoft_Equation33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Microsoft_Equation34.bin"/><Relationship Id="rId5" Type="http://schemas.openxmlformats.org/officeDocument/2006/relationships/oleObject" Target="../embeddings/Microsoft_Equation35.bin"/><Relationship Id="rId6" Type="http://schemas.openxmlformats.org/officeDocument/2006/relationships/oleObject" Target="../embeddings/Microsoft_Equation36.bin"/><Relationship Id="rId7" Type="http://schemas.openxmlformats.org/officeDocument/2006/relationships/oleObject" Target="../embeddings/Microsoft_Equation37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Microsoft_Equation38.bin"/><Relationship Id="rId5" Type="http://schemas.openxmlformats.org/officeDocument/2006/relationships/oleObject" Target="../embeddings/Microsoft_Equation39.bin"/><Relationship Id="rId6" Type="http://schemas.openxmlformats.org/officeDocument/2006/relationships/oleObject" Target="../embeddings/Microsoft_Equation40.bin"/><Relationship Id="rId7" Type="http://schemas.openxmlformats.org/officeDocument/2006/relationships/oleObject" Target="../embeddings/Microsoft_Equation41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Microsoft_Equation42.bin"/><Relationship Id="rId5" Type="http://schemas.openxmlformats.org/officeDocument/2006/relationships/oleObject" Target="../embeddings/Microsoft_Equation43.bin"/><Relationship Id="rId6" Type="http://schemas.openxmlformats.org/officeDocument/2006/relationships/oleObject" Target="../embeddings/Microsoft_Equation44.bin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Microsoft_Equation45.bin"/><Relationship Id="rId5" Type="http://schemas.openxmlformats.org/officeDocument/2006/relationships/oleObject" Target="../embeddings/Microsoft_Equation46.bin"/><Relationship Id="rId6" Type="http://schemas.openxmlformats.org/officeDocument/2006/relationships/oleObject" Target="../embeddings/Microsoft_Equation47.bin"/><Relationship Id="rId7" Type="http://schemas.openxmlformats.org/officeDocument/2006/relationships/oleObject" Target="../embeddings/Microsoft_Equation48.bin"/><Relationship Id="rId8" Type="http://schemas.openxmlformats.org/officeDocument/2006/relationships/oleObject" Target="../embeddings/Microsoft_Equation49.bin"/><Relationship Id="rId9" Type="http://schemas.openxmlformats.org/officeDocument/2006/relationships/oleObject" Target="../embeddings/Microsoft_Equation50.bin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Microsoft_Equation51.bin"/><Relationship Id="rId5" Type="http://schemas.openxmlformats.org/officeDocument/2006/relationships/oleObject" Target="../embeddings/Microsoft_Equation52.bin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Microsoft_Equation53.bin"/><Relationship Id="rId5" Type="http://schemas.openxmlformats.org/officeDocument/2006/relationships/oleObject" Target="../embeddings/Microsoft_Equation54.bin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Microsoft_Equation55.bin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oleObject" Target="../embeddings/Microsoft_Equation4.bin"/><Relationship Id="rId5" Type="http://schemas.openxmlformats.org/officeDocument/2006/relationships/oleObject" Target="../embeddings/Microsoft_Equation5.bin"/><Relationship Id="rId6" Type="http://schemas.openxmlformats.org/officeDocument/2006/relationships/oleObject" Target="../embeddings/Microsoft_Equation6.bin"/><Relationship Id="rId7" Type="http://schemas.openxmlformats.org/officeDocument/2006/relationships/oleObject" Target="../embeddings/Microsoft_Equation7.bin"/><Relationship Id="rId8" Type="http://schemas.openxmlformats.org/officeDocument/2006/relationships/oleObject" Target="../embeddings/Microsoft_Equation8.bin"/><Relationship Id="rId9" Type="http://schemas.openxmlformats.org/officeDocument/2006/relationships/image" Target="../media/image10.png"/><Relationship Id="rId10" Type="http://schemas.openxmlformats.org/officeDocument/2006/relationships/oleObject" Target="../embeddings/Microsoft_Equation9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Estimation of </a:t>
            </a:r>
            <a:br>
              <a:rPr lang="en-US" dirty="0" smtClean="0"/>
            </a:br>
            <a:r>
              <a:rPr lang="en-US" dirty="0" smtClean="0"/>
              <a:t>intrinsic camera parameters </a:t>
            </a:r>
            <a:br>
              <a:rPr lang="en-US" dirty="0" smtClean="0"/>
            </a:br>
            <a:r>
              <a:rPr lang="en-US" dirty="0" smtClean="0"/>
              <a:t>through single view geometry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09456" y="5241870"/>
            <a:ext cx="2681891" cy="5725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Luca Del Pero</a:t>
            </a:r>
            <a:endParaRPr lang="en-US" dirty="0"/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5776309" y="5218640"/>
            <a:ext cx="2681891" cy="5725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03SEP2010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9163" y="1256467"/>
            <a:ext cx="8954837" cy="8956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Recap on camera parameters 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The curse of perspective transformations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How to “undo” a projective transformation in 2D</a:t>
            </a:r>
          </a:p>
          <a:p>
            <a:pPr lvl="2">
              <a:buFont typeface="Arial"/>
              <a:buChar char="•"/>
            </a:pPr>
            <a:r>
              <a:rPr lang="en-US" sz="3200" dirty="0" smtClean="0"/>
              <a:t> Line at infinity</a:t>
            </a:r>
          </a:p>
          <a:p>
            <a:pPr lvl="2">
              <a:buFont typeface="Arial"/>
              <a:buChar char="•"/>
            </a:pPr>
            <a:r>
              <a:rPr lang="en-US" sz="3200" dirty="0" smtClean="0"/>
              <a:t> Circular points and absolute dual conic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3D extension : </a:t>
            </a:r>
          </a:p>
          <a:p>
            <a:pPr lvl="2">
              <a:buFont typeface="Arial"/>
              <a:buChar char="•"/>
            </a:pPr>
            <a:r>
              <a:rPr lang="en-US" sz="3200" dirty="0" smtClean="0"/>
              <a:t> Plane at infinity</a:t>
            </a:r>
          </a:p>
          <a:p>
            <a:pPr lvl="2">
              <a:buFont typeface="Arial"/>
              <a:buChar char="•"/>
            </a:pPr>
            <a:r>
              <a:rPr lang="en-US" sz="3200" dirty="0" smtClean="0"/>
              <a:t> Absolute conic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Find K from the image of the absolute conic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Application: K from 3 orthogonal vanishing points</a:t>
            </a:r>
          </a:p>
          <a:p>
            <a:pPr lvl="2"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In a general perspective transformation: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Parallelism is not preserved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Ratios of lengths are not preserved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Angles are not preserved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What is preserved?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projective plane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ChangeAspect="1"/>
          </p:cNvGraphicFramePr>
          <p:nvPr>
            <p:ph sz="half" idx="1"/>
          </p:nvPr>
        </p:nvGraphicFramePr>
        <p:xfrm>
          <a:off x="1538288" y="4103688"/>
          <a:ext cx="7148512" cy="1747837"/>
        </p:xfrm>
        <a:graphic>
          <a:graphicData uri="http://schemas.openxmlformats.org/presentationml/2006/ole">
            <p:oleObj spid="_x0000_s27650" name="Equation" r:id="rId3" imgW="2908300" imgH="711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70162" y="1648217"/>
            <a:ext cx="860691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Extension of the 2D Euclidean plane R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  Parallel lines no longer a special case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Relies on homogeneous coordinates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Projective transformations in 2D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162" y="1648217"/>
            <a:ext cx="83231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Any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8 DOF (scale does not matter)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Same as </a:t>
            </a:r>
            <a:r>
              <a:rPr lang="en-US" sz="3200" dirty="0" err="1" smtClean="0"/>
              <a:t>homography</a:t>
            </a: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</p:txBody>
      </p:sp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2116909" y="1772553"/>
          <a:ext cx="1905000" cy="406400"/>
        </p:xfrm>
        <a:graphic>
          <a:graphicData uri="http://schemas.openxmlformats.org/presentationml/2006/ole">
            <p:oleObj spid="_x0000_s61445" name="Equation" r:id="rId4" imgW="774700" imgH="165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808038" y="599203"/>
          <a:ext cx="1979612" cy="1319212"/>
        </p:xfrm>
        <a:graphic>
          <a:graphicData uri="http://schemas.openxmlformats.org/presentationml/2006/ole">
            <p:oleObj spid="_x0000_s63491" name="Equation" r:id="rId4" imgW="1016000" imgH="673100" progId="Equation.3">
              <p:embed/>
            </p:oleObj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808038" y="3652457"/>
          <a:ext cx="2105025" cy="1319213"/>
        </p:xfrm>
        <a:graphic>
          <a:graphicData uri="http://schemas.openxmlformats.org/presentationml/2006/ole">
            <p:oleObj spid="_x0000_s63492" name="Equation" r:id="rId5" imgW="1079500" imgH="673100" progId="Equation.3">
              <p:embed/>
            </p:oleObj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726966" y="2188615"/>
          <a:ext cx="2203450" cy="1319212"/>
        </p:xfrm>
        <a:graphic>
          <a:graphicData uri="http://schemas.openxmlformats.org/presentationml/2006/ole">
            <p:oleObj spid="_x0000_s63493" name="Equation" r:id="rId6" imgW="1130300" imgH="673100" progId="Equation.3">
              <p:embed/>
            </p:oleObj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758825" y="5187830"/>
          <a:ext cx="2252663" cy="1320800"/>
        </p:xfrm>
        <a:graphic>
          <a:graphicData uri="http://schemas.openxmlformats.org/presentationml/2006/ole">
            <p:oleObj spid="_x0000_s63494" name="Equation" r:id="rId7" imgW="1155700" imgH="6731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11488" y="832862"/>
            <a:ext cx="8323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Euclidean transformation: 3 DOF</a:t>
            </a:r>
          </a:p>
          <a:p>
            <a:r>
              <a:rPr lang="en-US" sz="3200" dirty="0" smtClean="0"/>
              <a:t>Translations, rotations, reflections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95218" y="2499667"/>
            <a:ext cx="83231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Similarity transformation: 4 DOF</a:t>
            </a:r>
          </a:p>
          <a:p>
            <a:r>
              <a:rPr lang="en-US" sz="3200" dirty="0" smtClean="0"/>
              <a:t>Loses lengths, areas</a:t>
            </a:r>
          </a:p>
          <a:p>
            <a:r>
              <a:rPr lang="en-US" sz="3200" dirty="0" smtClean="0"/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95218" y="3825558"/>
            <a:ext cx="8323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Affine transformation: 6 DOF</a:t>
            </a:r>
          </a:p>
          <a:p>
            <a:r>
              <a:rPr lang="en-US" sz="3200" dirty="0" smtClean="0"/>
              <a:t>Loses length ratios, angles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11488" y="5402671"/>
            <a:ext cx="8323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Projective transformation: 8 DOF</a:t>
            </a:r>
          </a:p>
          <a:p>
            <a:r>
              <a:rPr lang="en-US" sz="3200" dirty="0" smtClean="0"/>
              <a:t>Loses parallelism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808038" y="599203"/>
          <a:ext cx="1979612" cy="1319212"/>
        </p:xfrm>
        <a:graphic>
          <a:graphicData uri="http://schemas.openxmlformats.org/presentationml/2006/ole">
            <p:oleObj spid="_x0000_s65538" name="Equation" r:id="rId4" imgW="1016000" imgH="673100" progId="Equation.3">
              <p:embed/>
            </p:oleObj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808038" y="3652457"/>
          <a:ext cx="2105025" cy="1319213"/>
        </p:xfrm>
        <a:graphic>
          <a:graphicData uri="http://schemas.openxmlformats.org/presentationml/2006/ole">
            <p:oleObj spid="_x0000_s65539" name="Equation" r:id="rId5" imgW="1079500" imgH="673100" progId="Equation.3">
              <p:embed/>
            </p:oleObj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726966" y="2188615"/>
          <a:ext cx="2203450" cy="1319212"/>
        </p:xfrm>
        <a:graphic>
          <a:graphicData uri="http://schemas.openxmlformats.org/presentationml/2006/ole">
            <p:oleObj spid="_x0000_s65540" name="Equation" r:id="rId6" imgW="1130300" imgH="673100" progId="Equation.3">
              <p:embed/>
            </p:oleObj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758825" y="5187830"/>
          <a:ext cx="2252663" cy="1320800"/>
        </p:xfrm>
        <a:graphic>
          <a:graphicData uri="http://schemas.openxmlformats.org/presentationml/2006/ole">
            <p:oleObj spid="_x0000_s65541" name="Equation" r:id="rId7" imgW="1155700" imgH="6731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11488" y="832862"/>
            <a:ext cx="8323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Euclidean transformation: 3 DOF</a:t>
            </a:r>
          </a:p>
          <a:p>
            <a:r>
              <a:rPr lang="en-US" sz="3200" dirty="0" smtClean="0"/>
              <a:t>Translations, rotations, reflections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95218" y="2499667"/>
            <a:ext cx="83231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Similarity transformation: 4 DOF</a:t>
            </a:r>
          </a:p>
          <a:p>
            <a:r>
              <a:rPr lang="en-US" sz="3200" dirty="0" smtClean="0"/>
              <a:t>Loses lengths, areas</a:t>
            </a:r>
          </a:p>
          <a:p>
            <a:r>
              <a:rPr lang="en-US" sz="3200" dirty="0" smtClean="0"/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95218" y="3825558"/>
            <a:ext cx="8323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Affine transformation: 6 DOF</a:t>
            </a:r>
          </a:p>
          <a:p>
            <a:r>
              <a:rPr lang="en-US" sz="3200" dirty="0" smtClean="0"/>
              <a:t>Loses angles : why?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11488" y="5402671"/>
            <a:ext cx="8323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Perspective transformation: 8 DOF</a:t>
            </a:r>
          </a:p>
          <a:p>
            <a:r>
              <a:rPr lang="en-US" sz="3200" dirty="0" smtClean="0"/>
              <a:t>Loses parallelism: </a:t>
            </a:r>
            <a:r>
              <a:rPr lang="en-US" sz="3200" dirty="0" smtClean="0">
                <a:solidFill>
                  <a:srgbClr val="FF0000"/>
                </a:solidFill>
              </a:rPr>
              <a:t>why</a:t>
            </a:r>
            <a:r>
              <a:rPr lang="en-US" sz="3200" dirty="0" smtClean="0"/>
              <a:t>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in the projective plane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162" y="1648217"/>
            <a:ext cx="8323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Each point in P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is member of a class of equivalence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0162" y="3674487"/>
            <a:ext cx="86069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Line representation in R</a:t>
            </a:r>
            <a:r>
              <a:rPr lang="en-US" sz="3200" baseline="30000" dirty="0" smtClean="0"/>
              <a:t>2,</a:t>
            </a:r>
            <a:r>
              <a:rPr lang="en-US" sz="3200" dirty="0" smtClean="0"/>
              <a:t> 2DOF</a:t>
            </a:r>
            <a:endParaRPr lang="en-US" sz="3200" baseline="30000" dirty="0" smtClean="0"/>
          </a:p>
        </p:txBody>
      </p:sp>
      <p:graphicFrame>
        <p:nvGraphicFramePr>
          <p:cNvPr id="14339" name="Content Placeholder 6"/>
          <p:cNvGraphicFramePr>
            <a:graphicFrameLocks noChangeAspect="1"/>
          </p:cNvGraphicFramePr>
          <p:nvPr/>
        </p:nvGraphicFramePr>
        <p:xfrm>
          <a:off x="2683669" y="4478338"/>
          <a:ext cx="3746500" cy="438150"/>
        </p:xfrm>
        <a:graphic>
          <a:graphicData uri="http://schemas.openxmlformats.org/presentationml/2006/ole">
            <p:oleObj spid="_x0000_s14339" name="Equation" r:id="rId4" imgW="1524000" imgH="1778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70162" y="5251532"/>
            <a:ext cx="86069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Line in R</a:t>
            </a:r>
            <a:r>
              <a:rPr lang="en-US" sz="3200" baseline="30000" dirty="0" smtClean="0"/>
              <a:t>2    </a:t>
            </a:r>
            <a:r>
              <a:rPr lang="en-US" sz="3200" dirty="0" smtClean="0"/>
              <a:t> 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>
                <a:sym typeface="Wingdings"/>
              </a:rPr>
              <a:t> Class of equivalence in </a:t>
            </a:r>
            <a:r>
              <a:rPr lang="en-US" sz="3200" dirty="0">
                <a:sym typeface="Wingdings"/>
              </a:rPr>
              <a:t>P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endParaRPr lang="en-US" sz="3200" baseline="30000" dirty="0" smtClean="0"/>
          </a:p>
        </p:txBody>
      </p:sp>
      <p:graphicFrame>
        <p:nvGraphicFramePr>
          <p:cNvPr id="14340" name="Content Placeholder 6"/>
          <p:cNvGraphicFramePr>
            <a:graphicFrameLocks noChangeAspect="1"/>
          </p:cNvGraphicFramePr>
          <p:nvPr/>
        </p:nvGraphicFramePr>
        <p:xfrm>
          <a:off x="2698750" y="2874963"/>
          <a:ext cx="3370263" cy="498475"/>
        </p:xfrm>
        <a:graphic>
          <a:graphicData uri="http://schemas.openxmlformats.org/presentationml/2006/ole">
            <p:oleObj spid="_x0000_s14340" name="Equation" r:id="rId5" imgW="1371600" imgH="2032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70162" y="5836308"/>
            <a:ext cx="86069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Point in R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 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>
                <a:sym typeface="Wingdings"/>
              </a:rPr>
              <a:t> Class of equivalence in </a:t>
            </a:r>
            <a:r>
              <a:rPr lang="en-US" sz="3200" dirty="0">
                <a:sym typeface="Wingdings"/>
              </a:rPr>
              <a:t>P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endParaRPr lang="en-US" sz="32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and points in P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162" y="1648217"/>
            <a:ext cx="8323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A class of equivalence in P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can be interpreted both as a line </a:t>
            </a:r>
            <a:r>
              <a:rPr lang="en-US" sz="3200" dirty="0" err="1" smtClean="0"/>
              <a:t>l</a:t>
            </a:r>
            <a:r>
              <a:rPr lang="en-US" sz="3200" dirty="0" smtClean="0"/>
              <a:t> or a point </a:t>
            </a:r>
            <a:r>
              <a:rPr lang="en-US" sz="3200" dirty="0" err="1" smtClean="0"/>
              <a:t>p</a:t>
            </a:r>
            <a:r>
              <a:rPr lang="en-US" sz="3200" dirty="0" smtClean="0"/>
              <a:t> in R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7087" y="3089711"/>
            <a:ext cx="86069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Theorem 1: a point </a:t>
            </a:r>
            <a:r>
              <a:rPr lang="en-US" sz="3200" dirty="0" err="1" smtClean="0"/>
              <a:t>p</a:t>
            </a:r>
            <a:r>
              <a:rPr lang="en-US" sz="3200" dirty="0" smtClean="0"/>
              <a:t> lies on a line </a:t>
            </a:r>
            <a:r>
              <a:rPr lang="en-US" sz="3200" dirty="0" err="1" smtClean="0"/>
              <a:t>l</a:t>
            </a:r>
            <a:r>
              <a:rPr lang="en-US" sz="3200" dirty="0" smtClean="0"/>
              <a:t> </a:t>
            </a:r>
            <a:r>
              <a:rPr lang="en-US" sz="3200" dirty="0" err="1" smtClean="0"/>
              <a:t>iff</a:t>
            </a:r>
            <a:endParaRPr lang="en-US" sz="3200" baseline="30000" dirty="0" smtClean="0"/>
          </a:p>
        </p:txBody>
      </p:sp>
      <p:graphicFrame>
        <p:nvGraphicFramePr>
          <p:cNvPr id="14339" name="Content Placeholder 6"/>
          <p:cNvGraphicFramePr>
            <a:graphicFrameLocks noChangeAspect="1"/>
          </p:cNvGraphicFramePr>
          <p:nvPr/>
        </p:nvGraphicFramePr>
        <p:xfrm>
          <a:off x="7142450" y="3236337"/>
          <a:ext cx="1311275" cy="438150"/>
        </p:xfrm>
        <a:graphic>
          <a:graphicData uri="http://schemas.openxmlformats.org/presentationml/2006/ole">
            <p:oleObj spid="_x0000_s17410" name="Equation" r:id="rId4" imgW="533400" imgH="1778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7087" y="3903115"/>
            <a:ext cx="86069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Theorem 2: lines l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intersect in </a:t>
            </a:r>
            <a:endParaRPr lang="en-US" sz="3200" baseline="30000" dirty="0" smtClean="0"/>
          </a:p>
        </p:txBody>
      </p:sp>
      <p:graphicFrame>
        <p:nvGraphicFramePr>
          <p:cNvPr id="17412" name="Content Placeholder 6"/>
          <p:cNvGraphicFramePr>
            <a:graphicFrameLocks noChangeAspect="1"/>
          </p:cNvGraphicFramePr>
          <p:nvPr/>
        </p:nvGraphicFramePr>
        <p:xfrm>
          <a:off x="6252748" y="4036954"/>
          <a:ext cx="1530350" cy="438150"/>
        </p:xfrm>
        <a:graphic>
          <a:graphicData uri="http://schemas.openxmlformats.org/presentationml/2006/ole">
            <p:oleObj spid="_x0000_s17412" name="Equation" r:id="rId5" imgW="622300" imgH="1778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7087" y="4788346"/>
            <a:ext cx="86069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Theorem 3: line </a:t>
            </a:r>
            <a:r>
              <a:rPr lang="en-US" sz="3200" dirty="0" err="1" smtClean="0"/>
              <a:t>l</a:t>
            </a:r>
            <a:r>
              <a:rPr lang="en-US" sz="3200" dirty="0" smtClean="0"/>
              <a:t> through p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,p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endParaRPr lang="en-US" sz="3200" baseline="30000" dirty="0" smtClean="0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6123275" y="4961657"/>
          <a:ext cx="1655763" cy="438150"/>
        </p:xfrm>
        <a:graphic>
          <a:graphicData uri="http://schemas.openxmlformats.org/presentationml/2006/ole">
            <p:oleObj spid="_x0000_s17413" name="Equation" r:id="rId6" imgW="673100" imgH="1778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7087" y="5484992"/>
            <a:ext cx="86069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Theorem 4: given point transformation H, </a:t>
            </a:r>
            <a:r>
              <a:rPr lang="en-US" sz="3200" dirty="0" err="1" smtClean="0"/>
              <a:t>l</a:t>
            </a:r>
            <a:r>
              <a:rPr lang="en-US" sz="3200" dirty="0" smtClean="0"/>
              <a:t> transforms </a:t>
            </a:r>
            <a:endParaRPr lang="en-US" sz="3200" baseline="30000" dirty="0" smtClean="0"/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2704407" y="6097975"/>
          <a:ext cx="1311275" cy="406400"/>
        </p:xfrm>
        <a:graphic>
          <a:graphicData uri="http://schemas.openxmlformats.org/presentationml/2006/ole">
            <p:oleObj spid="_x0000_s17416" name="Equation" r:id="rId7" imgW="533400" imgH="165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at infinity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162" y="1417638"/>
            <a:ext cx="83231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Any point (x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,x</a:t>
            </a:r>
            <a:r>
              <a:rPr lang="en-US" sz="3200" baseline="-25000" dirty="0" smtClean="0"/>
              <a:t>2,</a:t>
            </a:r>
            <a:r>
              <a:rPr lang="en-US" sz="3200" dirty="0" smtClean="0"/>
              <a:t> 0) in P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is a point at infinity</a:t>
            </a:r>
          </a:p>
        </p:txBody>
      </p:sp>
      <p:graphicFrame>
        <p:nvGraphicFramePr>
          <p:cNvPr id="17412" name="Content Placeholder 6"/>
          <p:cNvGraphicFramePr>
            <a:graphicFrameLocks noChangeAspect="1"/>
          </p:cNvGraphicFramePr>
          <p:nvPr/>
        </p:nvGraphicFramePr>
        <p:xfrm>
          <a:off x="2122133" y="3728753"/>
          <a:ext cx="5091113" cy="1033462"/>
        </p:xfrm>
        <a:graphic>
          <a:graphicData uri="http://schemas.openxmlformats.org/presentationml/2006/ole">
            <p:oleObj spid="_x0000_s21508" name="Equation" r:id="rId4" imgW="2070100" imgH="4191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7087" y="2391340"/>
            <a:ext cx="86069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“Parallel” lines intercept at a point at infinity</a:t>
            </a:r>
          </a:p>
          <a:p>
            <a:r>
              <a:rPr lang="en-US" sz="3200" baseline="30000" dirty="0" smtClean="0"/>
              <a:t> </a:t>
            </a:r>
            <a:r>
              <a:rPr lang="en-US" sz="3200" dirty="0" smtClean="0"/>
              <a:t>    Proof using theorem 2:</a:t>
            </a:r>
            <a:endParaRPr lang="en-US" sz="3200" baseline="30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379184"/>
            <a:ext cx="86069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“Parallel” lines are no longer a special case</a:t>
            </a:r>
            <a:endParaRPr lang="en-US" sz="32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at infinity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162" y="1417638"/>
            <a:ext cx="83231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All point at infinity lie on the line at infinity  </a:t>
            </a:r>
          </a:p>
        </p:txBody>
      </p:sp>
      <p:graphicFrame>
        <p:nvGraphicFramePr>
          <p:cNvPr id="17412" name="Content Placeholder 6"/>
          <p:cNvGraphicFramePr>
            <a:graphicFrameLocks noChangeAspect="1"/>
          </p:cNvGraphicFramePr>
          <p:nvPr/>
        </p:nvGraphicFramePr>
        <p:xfrm>
          <a:off x="1083835" y="2147453"/>
          <a:ext cx="1687513" cy="439737"/>
        </p:xfrm>
        <a:graphic>
          <a:graphicData uri="http://schemas.openxmlformats.org/presentationml/2006/ole">
            <p:oleObj spid="_x0000_s23554" name="Equation" r:id="rId4" imgW="685800" imgH="1778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70162" y="2972789"/>
            <a:ext cx="8606913" cy="2390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A point (b,-a,0) is the interception of all </a:t>
            </a:r>
          </a:p>
          <a:p>
            <a:r>
              <a:rPr lang="en-US" sz="3200" dirty="0" smtClean="0"/>
              <a:t>   parallel lines (</a:t>
            </a:r>
            <a:r>
              <a:rPr lang="en-US" sz="3200" dirty="0" err="1" smtClean="0"/>
              <a:t>a,b,c</a:t>
            </a:r>
            <a:r>
              <a:rPr lang="en-US" sz="3200" dirty="0" smtClean="0"/>
              <a:t>’)</a:t>
            </a:r>
          </a:p>
          <a:p>
            <a:pPr>
              <a:buFont typeface="Arial"/>
              <a:buChar char="•"/>
            </a:pPr>
            <a:endParaRPr lang="en-US" sz="3200" baseline="30000" dirty="0" smtClean="0"/>
          </a:p>
          <a:p>
            <a:pPr>
              <a:buFont typeface="Arial"/>
              <a:buChar char="•"/>
            </a:pPr>
            <a:r>
              <a:rPr lang="en-US" sz="3200" baseline="30000" dirty="0" smtClean="0"/>
              <a:t> </a:t>
            </a:r>
            <a:r>
              <a:rPr lang="en-US" sz="3200" dirty="0" smtClean="0"/>
              <a:t> Line at infinity 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>
                <a:sym typeface="Wingdings"/>
              </a:rPr>
              <a:t>  set of directions of lines on</a:t>
            </a:r>
          </a:p>
          <a:p>
            <a:r>
              <a:rPr lang="en-US" sz="3200" dirty="0" smtClean="0">
                <a:sym typeface="Wingdings"/>
              </a:rPr>
              <a:t>   the Euclidean plane</a:t>
            </a:r>
            <a:endParaRPr lang="en-US" sz="3200" baseline="30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026606" y="2002414"/>
            <a:ext cx="83231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(Proof by Theorem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Line at infinity to recover parallelism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187004"/>
            <a:ext cx="83231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A perspective projection</a:t>
            </a:r>
          </a:p>
          <a:p>
            <a:r>
              <a:rPr lang="en-US" sz="3200" dirty="0" smtClean="0"/>
              <a:t>   generally maps      to a different         !</a:t>
            </a:r>
          </a:p>
          <a:p>
            <a:r>
              <a:rPr lang="en-US" sz="3200" dirty="0" smtClean="0"/>
              <a:t>   This is why we lose parallelism</a:t>
            </a:r>
          </a:p>
          <a:p>
            <a:r>
              <a:rPr lang="en-US" sz="3200" dirty="0" smtClean="0"/>
              <a:t> </a:t>
            </a:r>
          </a:p>
        </p:txBody>
      </p:sp>
      <p:graphicFrame>
        <p:nvGraphicFramePr>
          <p:cNvPr id="17412" name="Content Placeholder 6"/>
          <p:cNvGraphicFramePr>
            <a:graphicFrameLocks noChangeAspect="1"/>
          </p:cNvGraphicFramePr>
          <p:nvPr/>
        </p:nvGraphicFramePr>
        <p:xfrm>
          <a:off x="3431956" y="1771780"/>
          <a:ext cx="342900" cy="439738"/>
        </p:xfrm>
        <a:graphic>
          <a:graphicData uri="http://schemas.openxmlformats.org/presentationml/2006/ole">
            <p:oleObj spid="_x0000_s25602" name="Equation" r:id="rId4" imgW="139700" imgH="17780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5064125" y="1349375"/>
          <a:ext cx="1905000" cy="406400"/>
        </p:xfrm>
        <a:graphic>
          <a:graphicData uri="http://schemas.openxmlformats.org/presentationml/2006/ole">
            <p:oleObj spid="_x0000_s25603" name="Equation" r:id="rId5" imgW="774700" imgH="1651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0768" y="2911636"/>
            <a:ext cx="80772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If we knew        we would know parallelism even after the transformation!</a:t>
            </a: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6235700" y="1772215"/>
          <a:ext cx="436563" cy="439737"/>
        </p:xfrm>
        <a:graphic>
          <a:graphicData uri="http://schemas.openxmlformats.org/presentationml/2006/ole">
            <p:oleObj spid="_x0000_s25605" name="Equation" r:id="rId6" imgW="177800" imgH="177800" progId="Equation.3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2905000" y="3038863"/>
          <a:ext cx="436563" cy="439737"/>
        </p:xfrm>
        <a:graphic>
          <a:graphicData uri="http://schemas.openxmlformats.org/presentationml/2006/ole">
            <p:oleObj spid="_x0000_s25606" name="Equation" r:id="rId7" imgW="177800" imgH="1778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50768" y="4219970"/>
            <a:ext cx="80772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Given that                        recover parallelism by transforming everything  by</a:t>
            </a:r>
          </a:p>
          <a:p>
            <a:r>
              <a:rPr lang="en-US" sz="3200" dirty="0" smtClean="0"/>
              <a:t> </a:t>
            </a:r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2760569" y="4372070"/>
          <a:ext cx="2058987" cy="439738"/>
        </p:xfrm>
        <a:graphic>
          <a:graphicData uri="http://schemas.openxmlformats.org/presentationml/2006/ole">
            <p:oleObj spid="_x0000_s25607" name="Equation" r:id="rId8" imgW="838200" imgH="177800" progId="Equation.3">
              <p:embed/>
            </p:oleObj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5064125" y="4956192"/>
          <a:ext cx="2932113" cy="1666875"/>
        </p:xfrm>
        <a:graphic>
          <a:graphicData uri="http://schemas.openxmlformats.org/presentationml/2006/ole">
            <p:oleObj spid="_x0000_s25608" name="Equation" r:id="rId9" imgW="1193800" imgH="673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problem (1/2)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567157"/>
            <a:ext cx="8323168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Camera models are mappings between world points to image points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Image formation under perspective camera:</a:t>
            </a:r>
          </a:p>
          <a:p>
            <a:pPr lvl="1"/>
            <a:r>
              <a:rPr lang="en-US" sz="3200" dirty="0" smtClean="0"/>
              <a:t>3X4 matrix 11 DOF </a:t>
            </a:r>
          </a:p>
          <a:p>
            <a:pPr lvl="1"/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Camera parameters to retrieve properties of the world (parallel lines, angles, etc)</a:t>
            </a:r>
          </a:p>
          <a:p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808038" y="599203"/>
          <a:ext cx="1979612" cy="1319212"/>
        </p:xfrm>
        <a:graphic>
          <a:graphicData uri="http://schemas.openxmlformats.org/presentationml/2006/ole">
            <p:oleObj spid="_x0000_s67586" name="Equation" r:id="rId4" imgW="1016000" imgH="673100" progId="Equation.3">
              <p:embed/>
            </p:oleObj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808038" y="3652457"/>
          <a:ext cx="2105025" cy="1319213"/>
        </p:xfrm>
        <a:graphic>
          <a:graphicData uri="http://schemas.openxmlformats.org/presentationml/2006/ole">
            <p:oleObj spid="_x0000_s67587" name="Equation" r:id="rId5" imgW="1079500" imgH="673100" progId="Equation.3">
              <p:embed/>
            </p:oleObj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726966" y="2188615"/>
          <a:ext cx="2203450" cy="1319212"/>
        </p:xfrm>
        <a:graphic>
          <a:graphicData uri="http://schemas.openxmlformats.org/presentationml/2006/ole">
            <p:oleObj spid="_x0000_s67588" name="Equation" r:id="rId6" imgW="1130300" imgH="673100" progId="Equation.3">
              <p:embed/>
            </p:oleObj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758825" y="5187830"/>
          <a:ext cx="2252663" cy="1320800"/>
        </p:xfrm>
        <a:graphic>
          <a:graphicData uri="http://schemas.openxmlformats.org/presentationml/2006/ole">
            <p:oleObj spid="_x0000_s67589" name="Equation" r:id="rId7" imgW="1155700" imgH="6731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11488" y="832862"/>
            <a:ext cx="8323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Euclidean transformation: 3 DOF</a:t>
            </a:r>
          </a:p>
          <a:p>
            <a:r>
              <a:rPr lang="en-US" sz="3200" dirty="0" smtClean="0"/>
              <a:t>Translations, rotations, reflections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95218" y="2499667"/>
            <a:ext cx="83231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Similarity transformation: 4 DOF</a:t>
            </a:r>
          </a:p>
          <a:p>
            <a:r>
              <a:rPr lang="en-US" sz="3200" dirty="0" smtClean="0"/>
              <a:t>Loses lengths, areas</a:t>
            </a:r>
          </a:p>
          <a:p>
            <a:r>
              <a:rPr lang="en-US" sz="3200" dirty="0" smtClean="0"/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95218" y="3825558"/>
            <a:ext cx="8323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Affine transformation: 6 DOF</a:t>
            </a:r>
          </a:p>
          <a:p>
            <a:r>
              <a:rPr lang="en-US" sz="3200" dirty="0" smtClean="0"/>
              <a:t>Loses angles : </a:t>
            </a:r>
            <a:r>
              <a:rPr lang="en-US" sz="3200" dirty="0" smtClean="0">
                <a:solidFill>
                  <a:srgbClr val="FF0000"/>
                </a:solidFill>
              </a:rPr>
              <a:t>why</a:t>
            </a:r>
            <a:r>
              <a:rPr lang="en-US" sz="3200" dirty="0" smtClean="0"/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11488" y="5402671"/>
            <a:ext cx="8323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Perspective transformation: 8 DOF</a:t>
            </a:r>
          </a:p>
          <a:p>
            <a:r>
              <a:rPr lang="en-US" sz="3200" dirty="0" smtClean="0"/>
              <a:t>Loses parallelism: why?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Conics (1/2)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187004"/>
            <a:ext cx="7825433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Conic equation (point equation)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Conic in homogeneous coordinates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In matrix form</a:t>
            </a:r>
          </a:p>
          <a:p>
            <a:pPr>
              <a:buFont typeface="Arial"/>
              <a:buChar char="•"/>
            </a:pPr>
            <a:endParaRPr lang="en-US" sz="3200" dirty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450975" y="1941513"/>
          <a:ext cx="5394325" cy="501650"/>
        </p:xfrm>
        <a:graphic>
          <a:graphicData uri="http://schemas.openxmlformats.org/presentationml/2006/ole">
            <p:oleObj spid="_x0000_s32770" name="Equation" r:id="rId4" imgW="2197100" imgH="203200" progId="Equation.3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1014413" y="3525838"/>
          <a:ext cx="6267450" cy="501650"/>
        </p:xfrm>
        <a:graphic>
          <a:graphicData uri="http://schemas.openxmlformats.org/presentationml/2006/ole">
            <p:oleObj spid="_x0000_s32771" name="Equation" r:id="rId5" imgW="2552700" imgH="203200" progId="Equation.3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849449" y="4282661"/>
          <a:ext cx="1433512" cy="406400"/>
        </p:xfrm>
        <a:graphic>
          <a:graphicData uri="http://schemas.openxmlformats.org/presentationml/2006/ole">
            <p:oleObj spid="_x0000_s32772" name="Equation" r:id="rId6" imgW="584200" imgH="165100" progId="Equation.3">
              <p:embed/>
            </p:oleObj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2322513" y="4913313"/>
          <a:ext cx="3805237" cy="1663700"/>
        </p:xfrm>
        <a:graphic>
          <a:graphicData uri="http://schemas.openxmlformats.org/presentationml/2006/ole">
            <p:oleObj spid="_x0000_s32773" name="Equation" r:id="rId7" imgW="1549400" imgH="673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Conics (2/2)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756558"/>
            <a:ext cx="7825433" cy="9941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A line </a:t>
            </a:r>
            <a:r>
              <a:rPr lang="en-US" sz="3200" dirty="0" err="1" smtClean="0"/>
              <a:t>l</a:t>
            </a:r>
            <a:r>
              <a:rPr lang="en-US" sz="3200" dirty="0" smtClean="0"/>
              <a:t> is tangent to a conic </a:t>
            </a:r>
            <a:r>
              <a:rPr lang="en-US" sz="3200" dirty="0" err="1" smtClean="0"/>
              <a:t>iff</a:t>
            </a: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Dual conic                 if conic is non degenerate (otherwise </a:t>
            </a:r>
            <a:r>
              <a:rPr lang="en-US" sz="3200" dirty="0" err="1" smtClean="0"/>
              <a:t>adjoint</a:t>
            </a:r>
            <a:r>
              <a:rPr lang="en-US" sz="3200" dirty="0" smtClean="0"/>
              <a:t>)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Under a point transformation H, a conic transforms 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913188" y="1956326"/>
          <a:ext cx="1403350" cy="406400"/>
        </p:xfrm>
        <a:graphic>
          <a:graphicData uri="http://schemas.openxmlformats.org/presentationml/2006/ole">
            <p:oleObj spid="_x0000_s34819" name="Equation" r:id="rId4" imgW="571500" imgH="165100" progId="Equation.3">
              <p:embed/>
            </p:oleObj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2503453" y="2833590"/>
          <a:ext cx="1341437" cy="406400"/>
        </p:xfrm>
        <a:graphic>
          <a:graphicData uri="http://schemas.openxmlformats.org/presentationml/2006/ole">
            <p:oleObj spid="_x0000_s34823" name="Equation" r:id="rId5" imgW="546100" imgH="165100" progId="Equation.3">
              <p:embed/>
            </p:oleObj>
          </a:graphicData>
        </a:graphic>
      </p:graphicFrame>
      <p:graphicFrame>
        <p:nvGraphicFramePr>
          <p:cNvPr id="34828" name="Object 12"/>
          <p:cNvGraphicFramePr>
            <a:graphicFrameLocks noChangeAspect="1"/>
          </p:cNvGraphicFramePr>
          <p:nvPr/>
        </p:nvGraphicFramePr>
        <p:xfrm>
          <a:off x="2503453" y="5216525"/>
          <a:ext cx="2184400" cy="406400"/>
        </p:xfrm>
        <a:graphic>
          <a:graphicData uri="http://schemas.openxmlformats.org/presentationml/2006/ole">
            <p:oleObj spid="_x0000_s34828" name="Equation" r:id="rId6" imgW="889000" imgH="165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Circular points (1/4)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187004"/>
            <a:ext cx="83231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Two points in P</a:t>
            </a:r>
            <a:r>
              <a:rPr lang="en-US" sz="3200" baseline="30000" dirty="0" smtClean="0"/>
              <a:t>2,  </a:t>
            </a:r>
            <a:r>
              <a:rPr lang="en-US" sz="3200" dirty="0" smtClean="0"/>
              <a:t> I=(1,i,0)  J=(1,-i,0)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All circles intersect the line at infinity at the           circular points</a:t>
            </a:r>
          </a:p>
          <a:p>
            <a:endParaRPr lang="en-US" sz="3200" dirty="0" smtClean="0"/>
          </a:p>
        </p:txBody>
      </p:sp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416664" y="3295502"/>
          <a:ext cx="5145984" cy="501650"/>
        </p:xfrm>
        <a:graphic>
          <a:graphicData uri="http://schemas.openxmlformats.org/presentationml/2006/ole">
            <p:oleObj spid="_x0000_s28685" name="Equation" r:id="rId4" imgW="2552700" imgH="203200" progId="Equation.3">
              <p:embed/>
            </p:oleObj>
          </a:graphicData>
        </a:graphic>
      </p:graphicFrame>
      <p:graphicFrame>
        <p:nvGraphicFramePr>
          <p:cNvPr id="28686" name="Object 14"/>
          <p:cNvGraphicFramePr>
            <a:graphicFrameLocks noChangeAspect="1"/>
          </p:cNvGraphicFramePr>
          <p:nvPr/>
        </p:nvGraphicFramePr>
        <p:xfrm>
          <a:off x="550768" y="4671498"/>
          <a:ext cx="3994150" cy="501650"/>
        </p:xfrm>
        <a:graphic>
          <a:graphicData uri="http://schemas.openxmlformats.org/presentationml/2006/ole">
            <p:oleObj spid="_x0000_s28686" name="Equation" r:id="rId5" imgW="1981200" imgH="203200" progId="Equation.3">
              <p:embed/>
            </p:oleObj>
          </a:graphicData>
        </a:graphic>
      </p:graphicFrame>
      <p:graphicFrame>
        <p:nvGraphicFramePr>
          <p:cNvPr id="28687" name="Object 15"/>
          <p:cNvGraphicFramePr>
            <a:graphicFrameLocks noChangeAspect="1"/>
          </p:cNvGraphicFramePr>
          <p:nvPr/>
        </p:nvGraphicFramePr>
        <p:xfrm>
          <a:off x="4784242" y="4752558"/>
          <a:ext cx="1101725" cy="344488"/>
        </p:xfrm>
        <a:graphic>
          <a:graphicData uri="http://schemas.openxmlformats.org/presentationml/2006/ole">
            <p:oleObj spid="_x0000_s28687" name="Equation" r:id="rId6" imgW="546100" imgH="1397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50768" y="2772411"/>
            <a:ext cx="299958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Generic conic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0768" y="3944720"/>
            <a:ext cx="299958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Circle</a:t>
            </a:r>
          </a:p>
        </p:txBody>
      </p:sp>
      <p:graphicFrame>
        <p:nvGraphicFramePr>
          <p:cNvPr id="28688" name="Object 16"/>
          <p:cNvGraphicFramePr>
            <a:graphicFrameLocks noChangeAspect="1"/>
          </p:cNvGraphicFramePr>
          <p:nvPr/>
        </p:nvGraphicFramePr>
        <p:xfrm>
          <a:off x="6190113" y="2790940"/>
          <a:ext cx="2590255" cy="1132494"/>
        </p:xfrm>
        <a:graphic>
          <a:graphicData uri="http://schemas.openxmlformats.org/presentationml/2006/ole">
            <p:oleObj spid="_x0000_s28688" name="Equation" r:id="rId7" imgW="1549400" imgH="673100" progId="Equation.3">
              <p:embed/>
            </p:oleObj>
          </a:graphicData>
        </a:graphic>
      </p:graphicFrame>
      <p:graphicFrame>
        <p:nvGraphicFramePr>
          <p:cNvPr id="28689" name="Object 17"/>
          <p:cNvGraphicFramePr>
            <a:graphicFrameLocks noChangeAspect="1"/>
          </p:cNvGraphicFramePr>
          <p:nvPr/>
        </p:nvGraphicFramePr>
        <p:xfrm>
          <a:off x="6190113" y="4267674"/>
          <a:ext cx="2590800" cy="1131888"/>
        </p:xfrm>
        <a:graphic>
          <a:graphicData uri="http://schemas.openxmlformats.org/presentationml/2006/ole">
            <p:oleObj spid="_x0000_s28689" name="Equation" r:id="rId8" imgW="1549400" imgH="673100" progId="Equation.3">
              <p:embed/>
            </p:oleObj>
          </a:graphicData>
        </a:graphic>
      </p:graphicFrame>
      <p:graphicFrame>
        <p:nvGraphicFramePr>
          <p:cNvPr id="28690" name="Object 18"/>
          <p:cNvGraphicFramePr>
            <a:graphicFrameLocks noChangeAspect="1"/>
          </p:cNvGraphicFramePr>
          <p:nvPr/>
        </p:nvGraphicFramePr>
        <p:xfrm>
          <a:off x="1313438" y="5439618"/>
          <a:ext cx="3908425" cy="1131887"/>
        </p:xfrm>
        <a:graphic>
          <a:graphicData uri="http://schemas.openxmlformats.org/presentationml/2006/ole">
            <p:oleObj spid="_x0000_s28690" name="Equation" r:id="rId9" imgW="2336800" imgH="673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Circular points (1/4)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187004"/>
            <a:ext cx="83231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Absolute dual conic</a:t>
            </a:r>
          </a:p>
        </p:txBody>
      </p:sp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1933693" y="1742786"/>
          <a:ext cx="4584700" cy="1663700"/>
        </p:xfrm>
        <a:graphic>
          <a:graphicData uri="http://schemas.openxmlformats.org/presentationml/2006/ole">
            <p:oleObj spid="_x0000_s99330" name="Equation" r:id="rId4" imgW="1866900" imgH="6731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98833" y="3661057"/>
            <a:ext cx="8323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Given two lines (l1,l2,l3), (m1,m2,m3), the angle between them </a:t>
            </a:r>
          </a:p>
        </p:txBody>
      </p:sp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698500" y="4812618"/>
          <a:ext cx="7359650" cy="1130300"/>
        </p:xfrm>
        <a:graphic>
          <a:graphicData uri="http://schemas.openxmlformats.org/presentationml/2006/ole">
            <p:oleObj spid="_x0000_s99331" name="Equation" r:id="rId5" imgW="2997200" imgH="4572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28207" y="6057780"/>
            <a:ext cx="1903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dirty="0" err="1" smtClean="0"/>
              <a:t>Dp</a:t>
            </a:r>
            <a:r>
              <a:rPr lang="en-US" sz="2000" dirty="0" smtClean="0"/>
              <a:t> of </a:t>
            </a:r>
            <a:r>
              <a:rPr lang="en-US" sz="2000" dirty="0" err="1" smtClean="0"/>
              <a:t>normals</a:t>
            </a:r>
            <a:r>
              <a:rPr lang="en-US" sz="20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Circular points (2/</a:t>
            </a:r>
            <a:r>
              <a:rPr lang="en-US" dirty="0"/>
              <a:t>4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2351088" y="1390100"/>
          <a:ext cx="4054475" cy="1130300"/>
        </p:xfrm>
        <a:graphic>
          <a:graphicData uri="http://schemas.openxmlformats.org/presentationml/2006/ole">
            <p:oleObj spid="_x0000_s36867" name="Equation" r:id="rId4" imgW="1651000" imgH="457200" progId="Equation.3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150508" y="4242131"/>
          <a:ext cx="6643688" cy="501650"/>
        </p:xfrm>
        <a:graphic>
          <a:graphicData uri="http://schemas.openxmlformats.org/presentationml/2006/ole">
            <p:oleObj spid="_x0000_s36868" name="Equation" r:id="rId5" imgW="2705100" imgH="2032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72352" y="27830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0768" y="2783054"/>
            <a:ext cx="8323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This way of computing angles is invariant under</a:t>
            </a:r>
          </a:p>
          <a:p>
            <a:r>
              <a:rPr lang="en-US" sz="3200" dirty="0" smtClean="0"/>
              <a:t>     any projective transformation (Theorem 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Circular points (3/</a:t>
            </a:r>
            <a:r>
              <a:rPr lang="en-US" dirty="0"/>
              <a:t>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72352" y="27830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0768" y="1187004"/>
            <a:ext cx="8323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Similarity transformations preserve circular points</a:t>
            </a:r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867885" y="2783054"/>
          <a:ext cx="7766051" cy="1662112"/>
        </p:xfrm>
        <a:graphic>
          <a:graphicData uri="http://schemas.openxmlformats.org/presentationml/2006/ole">
            <p:oleObj spid="_x0000_s69636" name="Equation" r:id="rId4" imgW="3162300" imgH="6731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0768" y="5150880"/>
            <a:ext cx="8323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An affine transformation moves the circular points! (keeping them on line at infinity)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Circular points (4/</a:t>
            </a:r>
            <a:r>
              <a:rPr lang="en-US" dirty="0"/>
              <a:t>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187004"/>
            <a:ext cx="7825433" cy="698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If we know the circular points we can determine length ratios between segments (from angles and trigonometry)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Mapping the circular points back to the canonical position I,J is equivalent to getting rid of the projective distortion (up to a similarity)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Used for image rectification</a:t>
            </a:r>
          </a:p>
          <a:p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so far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187004"/>
            <a:ext cx="8323168" cy="698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If we knew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Line at infinity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Circular points</a:t>
            </a:r>
          </a:p>
          <a:p>
            <a:pPr lvl="1"/>
            <a:r>
              <a:rPr lang="en-US" sz="3200" dirty="0" smtClean="0"/>
              <a:t>we could undo a perspective transformation</a:t>
            </a:r>
          </a:p>
          <a:p>
            <a:pPr lvl="1"/>
            <a:r>
              <a:rPr lang="en-US" sz="3200" dirty="0" smtClean="0"/>
              <a:t>In 2D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Circular points are enough (recover line at infinity from them)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Let’s now see how it works in 3D</a:t>
            </a:r>
          </a:p>
          <a:p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problem (2/2)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567157"/>
            <a:ext cx="832316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Cameras can be calibrated using image points to world points correspondences</a:t>
            </a:r>
          </a:p>
          <a:p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What if we have a single image and no such correspondences?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Can we estimate some camera parameters?</a:t>
            </a:r>
          </a:p>
          <a:p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9163" y="1417638"/>
            <a:ext cx="895483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Recap on camera parameters 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The curse of projective transformations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How to “undo” a projective transformation in 2D</a:t>
            </a:r>
          </a:p>
          <a:p>
            <a:pPr lvl="2">
              <a:buFont typeface="Arial"/>
              <a:buChar char="•"/>
            </a:pPr>
            <a:r>
              <a:rPr lang="en-US" sz="2800" dirty="0" smtClean="0"/>
              <a:t> Line at infinity</a:t>
            </a:r>
          </a:p>
          <a:p>
            <a:pPr lvl="2">
              <a:buFont typeface="Arial"/>
              <a:buChar char="•"/>
            </a:pPr>
            <a:r>
              <a:rPr lang="en-US" sz="2800" dirty="0" smtClean="0"/>
              <a:t> Circular points and absolute dual conic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3D extension : </a:t>
            </a:r>
          </a:p>
          <a:p>
            <a:pPr lvl="2">
              <a:buFont typeface="Arial"/>
              <a:buChar char="•"/>
            </a:pPr>
            <a:r>
              <a:rPr lang="en-US" sz="2800" dirty="0" smtClean="0"/>
              <a:t> Plane at infinity</a:t>
            </a:r>
          </a:p>
          <a:p>
            <a:pPr lvl="2">
              <a:buFont typeface="Arial"/>
              <a:buChar char="•"/>
            </a:pPr>
            <a:r>
              <a:rPr lang="en-US" sz="2800" dirty="0" smtClean="0"/>
              <a:t> Absolute conic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Camera matrix and projective transformations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Find K from the image of the absolute conic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Application: K from 3 orthogonal vanishing points</a:t>
            </a:r>
          </a:p>
          <a:p>
            <a:pPr lvl="2">
              <a:buFont typeface="Arial"/>
              <a:buChar char="•"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Camera parameters (perspective camera)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9163" y="1373259"/>
            <a:ext cx="8954837" cy="9448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Extrinsic parameters: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3 rotations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position of camera center (3 parameters)</a:t>
            </a:r>
          </a:p>
          <a:p>
            <a:pPr lvl="1"/>
            <a:r>
              <a:rPr lang="en-US" sz="3200" dirty="0" smtClean="0"/>
              <a:t>          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err="1" smtClean="0"/>
              <a:t>From</a:t>
            </a:r>
            <a:r>
              <a:rPr lang="en-US" sz="3200" dirty="0" smtClean="0"/>
              <a:t> world to camera coordinates</a:t>
            </a:r>
          </a:p>
          <a:p>
            <a:pPr lvl="1"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Intrinsic parameters: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Focal length (foreshortening)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Principal point (2 parameters)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Aspect ratio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Skew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 lvl="2"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In a general perspective transformation: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Parallelism is not preserved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Ratios of lengths are not preserved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Angles are not preserved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What is preserved?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Image formation</a:t>
            </a:r>
            <a:endParaRPr lang="en-US" dirty="0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471798" y="1631950"/>
          <a:ext cx="8361363" cy="2076450"/>
        </p:xfrm>
        <a:graphic>
          <a:graphicData uri="http://schemas.openxmlformats.org/presentationml/2006/ole">
            <p:oleObj spid="_x0000_s54274" name="Equation" r:id="rId3" imgW="3657600" imgH="901700" progId="Equation.3">
              <p:embed/>
            </p:oleObj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791943" y="4306888"/>
          <a:ext cx="3967238" cy="1569029"/>
        </p:xfrm>
        <a:graphic>
          <a:graphicData uri="http://schemas.openxmlformats.org/presentationml/2006/ole">
            <p:oleObj spid="_x0000_s54276" name="Equation" r:id="rId4" imgW="1714500" imgH="6731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71380" y="3077458"/>
            <a:ext cx="20820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Extrinsic parameters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433980" y="4014500"/>
            <a:ext cx="28348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World point in homogeneous coordinates</a:t>
            </a:r>
            <a:endParaRPr lang="en-US" sz="1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716514" y="3296920"/>
            <a:ext cx="822960" cy="822960"/>
          </a:xfrm>
          <a:prstGeom prst="line">
            <a:avLst/>
          </a:prstGeom>
          <a:ln>
            <a:solidFill>
              <a:srgbClr val="F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51542" y="5875917"/>
            <a:ext cx="20820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Intrinsic parameters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Focal length and perspective projection</a:t>
            </a:r>
            <a:endParaRPr lang="en-US" dirty="0"/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2875127" y="1566069"/>
          <a:ext cx="2251805" cy="1320346"/>
        </p:xfrm>
        <a:graphic>
          <a:graphicData uri="http://schemas.openxmlformats.org/presentationml/2006/ole">
            <p:oleObj spid="_x0000_s55299" name="Equation" r:id="rId3" imgW="1155700" imgH="673100" progId="Equation.3">
              <p:embed/>
            </p:oleObj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415925" y="1566863"/>
          <a:ext cx="793750" cy="296862"/>
        </p:xfrm>
        <a:graphic>
          <a:graphicData uri="http://schemas.openxmlformats.org/presentationml/2006/ole">
            <p:oleObj spid="_x0000_s55300" name="Equation" r:id="rId4" imgW="342900" imgH="1270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999373"/>
            <a:ext cx="2128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Aspect ratio = 1</a:t>
            </a:r>
            <a:endParaRPr lang="en-US" sz="2400" dirty="0"/>
          </a:p>
        </p:txBody>
      </p:sp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1745487" y="2574925"/>
          <a:ext cx="1117600" cy="384175"/>
        </p:xfrm>
        <a:graphic>
          <a:graphicData uri="http://schemas.openxmlformats.org/presentationml/2006/ole">
            <p:oleObj spid="_x0000_s55301" name="Equation" r:id="rId5" imgW="482600" imgH="165100" progId="Equation.3">
              <p:embed/>
            </p:oleObj>
          </a:graphicData>
        </a:graphic>
      </p:graphicFrame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151778" y="2574925"/>
          <a:ext cx="1323975" cy="384175"/>
        </p:xfrm>
        <a:graphic>
          <a:graphicData uri="http://schemas.openxmlformats.org/presentationml/2006/ole">
            <p:oleObj spid="_x0000_s55302" name="Equation" r:id="rId6" imgW="571500" imgH="165100" progId="Equation.3">
              <p:embed/>
            </p:oleObj>
          </a:graphicData>
        </a:graphic>
      </p:graphicFrame>
      <p:sp>
        <p:nvSpPr>
          <p:cNvPr id="9" name="Up Arrow 8"/>
          <p:cNvSpPr/>
          <p:nvPr/>
        </p:nvSpPr>
        <p:spPr>
          <a:xfrm rot="5400000">
            <a:off x="5290062" y="1811074"/>
            <a:ext cx="822960" cy="822960"/>
          </a:xfrm>
          <a:prstGeom prst="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5303" name="Object 7"/>
          <p:cNvGraphicFramePr>
            <a:graphicFrameLocks noChangeAspect="1"/>
          </p:cNvGraphicFramePr>
          <p:nvPr/>
        </p:nvGraphicFramePr>
        <p:xfrm>
          <a:off x="6232525" y="1647825"/>
          <a:ext cx="2716213" cy="1311275"/>
        </p:xfrm>
        <a:graphic>
          <a:graphicData uri="http://schemas.openxmlformats.org/presentationml/2006/ole">
            <p:oleObj spid="_x0000_s55303" name="Equation" r:id="rId7" imgW="1409700" imgH="673100" progId="Equation.3">
              <p:embed/>
            </p:oleObj>
          </a:graphicData>
        </a:graphic>
      </p:graphicFrame>
      <p:graphicFrame>
        <p:nvGraphicFramePr>
          <p:cNvPr id="55304" name="Object 8"/>
          <p:cNvGraphicFramePr>
            <a:graphicFrameLocks noChangeAspect="1"/>
          </p:cNvGraphicFramePr>
          <p:nvPr/>
        </p:nvGraphicFramePr>
        <p:xfrm>
          <a:off x="690563" y="4054475"/>
          <a:ext cx="3805237" cy="1665288"/>
        </p:xfrm>
        <a:graphic>
          <a:graphicData uri="http://schemas.openxmlformats.org/presentationml/2006/ole">
            <p:oleObj spid="_x0000_s55304" name="Equation" r:id="rId8" imgW="1549400" imgH="673100" progId="Equation.3">
              <p:embed/>
            </p:oleObj>
          </a:graphicData>
        </a:graphic>
      </p:graphicFrame>
      <p:pic>
        <p:nvPicPr>
          <p:cNvPr id="13" name="Picture 12" descr="Screen shot 2010-09-01 at 4.17.20 PM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33657" y="3891426"/>
            <a:ext cx="3577728" cy="2112710"/>
          </a:xfrm>
          <a:prstGeom prst="rect">
            <a:avLst/>
          </a:prstGeom>
        </p:spPr>
      </p:pic>
      <p:graphicFrame>
        <p:nvGraphicFramePr>
          <p:cNvPr id="55305" name="Object 9"/>
          <p:cNvGraphicFramePr>
            <a:graphicFrameLocks noChangeAspect="1"/>
          </p:cNvGraphicFramePr>
          <p:nvPr/>
        </p:nvGraphicFramePr>
        <p:xfrm>
          <a:off x="1790700" y="1508125"/>
          <a:ext cx="1028700" cy="415925"/>
        </p:xfrm>
        <a:graphic>
          <a:graphicData uri="http://schemas.openxmlformats.org/presentationml/2006/ole">
            <p:oleObj spid="_x0000_s55305" name="Equation" r:id="rId10" imgW="444500" imgH="177800" progId="Equation.3">
              <p:embed/>
            </p:oleObj>
          </a:graphicData>
        </a:graphic>
      </p:graphicFrame>
      <p:cxnSp>
        <p:nvCxnSpPr>
          <p:cNvPr id="14" name="Straight Connector 13"/>
          <p:cNvCxnSpPr/>
          <p:nvPr/>
        </p:nvCxnSpPr>
        <p:spPr>
          <a:xfrm flipV="1">
            <a:off x="3472037" y="3722149"/>
            <a:ext cx="425705" cy="412842"/>
          </a:xfrm>
          <a:prstGeom prst="line">
            <a:avLst/>
          </a:prstGeom>
          <a:ln>
            <a:solidFill>
              <a:srgbClr val="F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72037" y="3383595"/>
            <a:ext cx="20820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Foreshortening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329344" y="2955169"/>
            <a:ext cx="20820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Full camera matrix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curse of projective transformations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162" y="1256467"/>
            <a:ext cx="860691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For perspective camera: perspective projection, dimensionality loss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In a general projective transformation: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Parallelism is not preserved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Ratios of lengths are not preserved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Angles are not preserved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What is preserved? 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057678" y="5288340"/>
            <a:ext cx="86069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Collinearity</a:t>
            </a:r>
            <a:r>
              <a:rPr lang="en-US" sz="3200" dirty="0" smtClean="0"/>
              <a:t>, points of contact (intersections,</a:t>
            </a:r>
          </a:p>
          <a:p>
            <a:r>
              <a:rPr lang="en-US" sz="3200" dirty="0" smtClean="0"/>
              <a:t>tangencies)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curse of projective transformations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163" y="1715767"/>
            <a:ext cx="79106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How can we cancel out the effects of a projective transformation?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Can we find a transformation that cancels out its effects (</a:t>
            </a:r>
            <a:r>
              <a:rPr lang="en-US" sz="3200" dirty="0" err="1" smtClean="0"/>
              <a:t>ie</a:t>
            </a:r>
            <a:r>
              <a:rPr lang="en-US" sz="3200" dirty="0" smtClean="0"/>
              <a:t> restores parallelism, angles, etc)?</a:t>
            </a:r>
          </a:p>
          <a:p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70162" y="4957068"/>
            <a:ext cx="86069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We can up to a certain extent 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>
                <a:sym typeface="Wingdings"/>
              </a:rPr>
              <a:t> and this </a:t>
            </a:r>
          </a:p>
          <a:p>
            <a:r>
              <a:rPr lang="en-US" sz="3200" dirty="0" smtClean="0">
                <a:sym typeface="Wingdings"/>
              </a:rPr>
              <a:t>allows to estimate intrinsic parameters 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3349</TotalTime>
  <Words>1230</Words>
  <Application>Microsoft Macintosh PowerPoint</Application>
  <PresentationFormat>On-screen Show (4:3)</PresentationFormat>
  <Paragraphs>250</Paragraphs>
  <Slides>28</Slides>
  <Notes>19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Equation</vt:lpstr>
      <vt:lpstr>Estimation of  intrinsic camera parameters  through single view geometry</vt:lpstr>
      <vt:lpstr>The problem (1/2)</vt:lpstr>
      <vt:lpstr>The problem (2/2)</vt:lpstr>
      <vt:lpstr>Agenda</vt:lpstr>
      <vt:lpstr>Camera parameters (perspective camera)</vt:lpstr>
      <vt:lpstr>Image formation</vt:lpstr>
      <vt:lpstr>Focal length and perspective projection</vt:lpstr>
      <vt:lpstr>The curse of projective transformations</vt:lpstr>
      <vt:lpstr>The curse of projective transformations</vt:lpstr>
      <vt:lpstr>Agenda</vt:lpstr>
      <vt:lpstr>The projective plane</vt:lpstr>
      <vt:lpstr>Projective transformations in 2D</vt:lpstr>
      <vt:lpstr>Slide 13</vt:lpstr>
      <vt:lpstr>Slide 14</vt:lpstr>
      <vt:lpstr>Lines in the projective plane</vt:lpstr>
      <vt:lpstr>Lines and points in P2</vt:lpstr>
      <vt:lpstr>Points at infinity</vt:lpstr>
      <vt:lpstr>Line at infinity</vt:lpstr>
      <vt:lpstr>Line at infinity to recover parallelism</vt:lpstr>
      <vt:lpstr>Slide 20</vt:lpstr>
      <vt:lpstr>Conics (1/2) </vt:lpstr>
      <vt:lpstr>Conics (2/2)</vt:lpstr>
      <vt:lpstr>Circular points (1/4)</vt:lpstr>
      <vt:lpstr>Circular points (1/4)</vt:lpstr>
      <vt:lpstr>Circular points (2/4)</vt:lpstr>
      <vt:lpstr>Circular points (3/4)</vt:lpstr>
      <vt:lpstr>Circular points (4/4)</vt:lpstr>
      <vt:lpstr>Summary so far</vt:lpstr>
    </vt:vector>
  </TitlesOfParts>
  <Company>University of Arizona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projective plane</dc:title>
  <dc:creator>Luca Del Pero</dc:creator>
  <cp:lastModifiedBy>Luca Del Pero</cp:lastModifiedBy>
  <cp:revision>43</cp:revision>
  <dcterms:created xsi:type="dcterms:W3CDTF">2010-09-09T08:26:43Z</dcterms:created>
  <dcterms:modified xsi:type="dcterms:W3CDTF">2010-09-09T08:27:07Z</dcterms:modified>
</cp:coreProperties>
</file>