
<file path=[Content_Types].xml><?xml version="1.0" encoding="utf-8"?>
<Types xmlns="http://schemas.openxmlformats.org/package/2006/content-types"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embeddings/Microsoft_Equation59.bin" ContentType="application/vnd.openxmlformats-officedocument.oleObject"/>
  <Override PartName="/ppt/notesSlides/notesSlide26.xml" ContentType="application/vnd.openxmlformats-officedocument.presentationml.notesSlide+xml"/>
  <Override PartName="/ppt/embeddings/Microsoft_Equation3.bin" ContentType="application/vnd.openxmlformats-officedocument.oleObject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embeddings/Microsoft_Equation10.bin" ContentType="application/vnd.openxmlformats-officedocument.oleObject"/>
  <Override PartName="/ppt/embeddings/Microsoft_Equation20.bin" ContentType="application/vnd.openxmlformats-officedocument.oleObject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embeddings/Microsoft_Equation9.bin" ContentType="application/vnd.openxmlformats-officedocument.oleObject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embeddings/Microsoft_Equation16.bin" ContentType="application/vnd.openxmlformats-officedocument.oleObject"/>
  <Override PartName="/ppt/embeddings/Microsoft_Equation35.bin" ContentType="application/vnd.openxmlformats-officedocument.oleObject"/>
  <Default Extension="jpeg" ContentType="image/jpeg"/>
  <Override PartName="/ppt/embeddings/Microsoft_Equation45.bin" ContentType="application/vnd.openxmlformats-officedocument.oleObject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embeddings/Microsoft_Equation54.bin" ContentType="application/vnd.openxmlformats-officedocument.oleObject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embeddings/Microsoft_Equation4.bin" ContentType="application/vnd.openxmlformats-officedocument.oleObject"/>
  <Override PartName="/ppt/slides/slide29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21.bin" ContentType="application/vnd.openxmlformats-officedocument.oleObject"/>
  <Override PartName="/ppt/embeddings/Microsoft_Equation30.bin" ContentType="application/vnd.openxmlformats-officedocument.oleObject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embeddings/Microsoft_Equation40.bin" ContentType="application/vnd.openxmlformats-officedocument.oleObject"/>
  <Override PartName="/ppt/embeddings/Microsoft_Equation17.bin" ContentType="application/vnd.openxmlformats-officedocument.oleObject"/>
  <Override PartName="/ppt/embeddings/Microsoft_Equation26.bin" ContentType="application/vnd.openxmlformats-officedocument.oleObject"/>
  <Override PartName="/ppt/embeddings/Microsoft_Equation36.bin" ContentType="application/vnd.openxmlformats-officedocument.oleObject"/>
  <Override PartName="/ppt/notesSlides/notesSlide8.xml" ContentType="application/vnd.openxmlformats-officedocument.presentationml.notesSlide+xml"/>
  <Override PartName="/ppt/embeddings/Microsoft_Equation46.bin" ContentType="application/vnd.openxmlformats-officedocument.oleObject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embeddings/Microsoft_Equation55.bin" ContentType="application/vnd.openxmlformats-officedocument.oleObject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Microsoft_Equation5.bin" ContentType="application/vnd.openxmlformats-officedocument.oleObject"/>
  <Override PartName="/ppt/slideLayouts/slideLayout11.xml" ContentType="application/vnd.openxmlformats-officedocument.presentationml.slideLayout+xml"/>
  <Override PartName="/docProps/app.xml" ContentType="application/vnd.openxmlformats-officedocument.extended-properties+xml"/>
  <Override PartName="/ppt/embeddings/Microsoft_Equation12.bin" ContentType="application/vnd.openxmlformats-officedocument.oleObject"/>
  <Override PartName="/ppt/embeddings/Microsoft_Equation22.bin" ContentType="application/vnd.openxmlformats-officedocument.oleObject"/>
  <Override PartName="/docProps/core.xml" ContentType="application/vnd.openxmlformats-package.core-properties+xml"/>
  <Override PartName="/ppt/embeddings/Microsoft_Equation31.bin" ContentType="application/vnd.openxmlformats-officedocument.oleObject"/>
  <Override PartName="/ppt/embeddings/Microsoft_Equation41.bin" ContentType="application/vnd.openxmlformats-officedocument.oleObject"/>
  <Override PartName="/ppt/notesSlides/notesSlide4.xml" ContentType="application/vnd.openxmlformats-officedocument.presentationml.notesSlide+xml"/>
  <Override PartName="/ppt/embeddings/Microsoft_Equation50.bin" ContentType="application/vnd.openxmlformats-officedocument.oleObject"/>
  <Override PartName="/ppt/embeddings/Microsoft_Equation18.bin" ContentType="application/vnd.openxmlformats-officedocument.oleObject"/>
  <Override PartName="/ppt/embeddings/Microsoft_Equation27.bin" ContentType="application/vnd.openxmlformats-officedocument.oleObject"/>
  <Override PartName="/ppt/embeddings/Microsoft_Equation60.bin" ContentType="application/vnd.openxmlformats-officedocument.oleObject"/>
  <Override PartName="/ppt/embeddings/Microsoft_Equation37.bin" ContentType="application/vnd.openxmlformats-officedocument.oleObject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Microsoft_Equation47.bin" ContentType="application/vnd.openxmlformats-officedocument.oleObject"/>
  <Override PartName="/ppt/slides/slide15.xml" ContentType="application/vnd.openxmlformats-officedocument.presentationml.slide+xml"/>
  <Override PartName="/ppt/embeddings/Microsoft_Equation56.bin" ContentType="application/vnd.openxmlformats-officedocument.oleObject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Microsoft_Equation6.bin" ContentType="application/vnd.openxmlformats-officedocument.oleObject"/>
  <Override PartName="/ppt/embeddings/Microsoft_Equation13.bin" ContentType="application/vnd.openxmlformats-officedocument.oleObject"/>
  <Override PartName="/ppt/embeddings/Microsoft_Equation23.bin" ContentType="application/vnd.openxmlformats-officedocument.oleObject"/>
  <Override PartName="/ppt/embeddings/Microsoft_Equation32.bin" ContentType="application/vnd.openxmlformats-officedocument.oleObject"/>
  <Override PartName="/ppt/embeddings/Microsoft_Equation42.bin" ContentType="application/vnd.openxmlformats-officedocument.oleObject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embeddings/Microsoft_Equation51.bin" ContentType="application/vnd.openxmlformats-officedocument.oleObject"/>
  <Override PartName="/ppt/embeddings/Microsoft_Equation19.bin" ContentType="application/vnd.openxmlformats-officedocument.oleObject"/>
  <Override PartName="/ppt/slides/slide20.xml" ContentType="application/vnd.openxmlformats-officedocument.presentationml.slide+xml"/>
  <Override PartName="/ppt/embeddings/Microsoft_Equation28.bin" ContentType="application/vnd.openxmlformats-officedocument.oleObject"/>
  <Override PartName="/ppt/slides/slide1.xml" ContentType="application/vnd.openxmlformats-officedocument.presentationml.slide+xml"/>
  <Override PartName="/ppt/embeddings/Microsoft_Equation38.bin" ContentType="application/vnd.openxmlformats-officedocument.oleObject"/>
  <Override PartName="/ppt/slideLayouts/slideLayout2.xml" ContentType="application/vnd.openxmlformats-officedocument.presentationml.slideLayout+xml"/>
  <Override PartName="/ppt/embeddings/Microsoft_Equation48.bin" ContentType="application/vnd.openxmlformats-officedocument.oleObject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embeddings/Microsoft_Equation57.bin" ContentType="application/vnd.openxmlformats-officedocument.oleObject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s/slide26.xml" ContentType="application/vnd.openxmlformats-officedocument.presentationml.slide+xml"/>
  <Default Extension="pict" ContentType="image/pict"/>
  <Default Extension="rels" ContentType="application/vnd.openxmlformats-package.relationships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Microsoft_Equation7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Microsoft_Equation14.bin" ContentType="application/vnd.openxmlformats-officedocument.oleObject"/>
  <Override PartName="/ppt/embeddings/Microsoft_Equation24.bin" ContentType="application/vnd.openxmlformats-officedocument.oleObject"/>
  <Override PartName="/ppt/embeddings/Microsoft_Equation33.bin" ContentType="application/vnd.openxmlformats-officedocument.oleObject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Microsoft_Equation43.bin" ContentType="application/vnd.openxmlformats-officedocument.oleObject"/>
  <Override PartName="/ppt/slides/slide11.xml" ContentType="application/vnd.openxmlformats-officedocument.presentationml.slide+xml"/>
  <Override PartName="/ppt/embeddings/Microsoft_Equation52.bin" ContentType="application/vnd.openxmlformats-officedocument.oleObject"/>
  <Override PartName="/ppt/slides/slide21.xml" ContentType="application/vnd.openxmlformats-officedocument.presentationml.slide+xml"/>
  <Override PartName="/ppt/embeddings/Microsoft_Equation29.bin" ContentType="application/vnd.openxmlformats-officedocument.oleObject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39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49.bin" ContentType="application/vnd.openxmlformats-officedocument.oleObject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embeddings/Microsoft_Equation58.bin" ContentType="application/vnd.openxmlformats-officedocument.oleObject"/>
  <Override PartName="/ppt/notesSlides/notesSlide25.xml" ContentType="application/vnd.openxmlformats-officedocument.presentationml.notesSlide+xml"/>
  <Override PartName="/ppt/embeddings/Microsoft_Equation2.bin" ContentType="application/vnd.openxmlformats-officedocument.oleObject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Microsoft_Equation8.bin" ContentType="application/vnd.openxmlformats-officedocument.oleObject"/>
  <Override PartName="/ppt/notesSlides/notesSlide1.xml" ContentType="application/vnd.openxmlformats-officedocument.presentationml.notesSlide+xml"/>
  <Override PartName="/ppt/embeddings/Microsoft_Equation15.bin" ContentType="application/vnd.openxmlformats-officedocument.oleObject"/>
  <Override PartName="/ppt/embeddings/Microsoft_Equation25.bin" ContentType="application/vnd.openxmlformats-officedocument.oleObject"/>
  <Override PartName="/ppt/embeddings/Microsoft_Equation34.bin" ContentType="application/vnd.openxmlformats-officedocument.oleObject"/>
  <Override PartName="/ppt/embeddings/Microsoft_Equation44.bin" ContentType="application/vnd.openxmlformats-officedocument.oleObject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embeddings/Microsoft_Equation53.bin" ContentType="application/vnd.openxmlformats-officedocument.oleObject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9"/>
  </p:notesMasterIdLst>
  <p:sldIdLst>
    <p:sldId id="275" r:id="rId2"/>
    <p:sldId id="256" r:id="rId3"/>
    <p:sldId id="302" r:id="rId4"/>
    <p:sldId id="301" r:id="rId5"/>
    <p:sldId id="303" r:id="rId6"/>
    <p:sldId id="304" r:id="rId7"/>
    <p:sldId id="306" r:id="rId8"/>
    <p:sldId id="276" r:id="rId9"/>
    <p:sldId id="309" r:id="rId10"/>
    <p:sldId id="307" r:id="rId11"/>
    <p:sldId id="310" r:id="rId12"/>
    <p:sldId id="311" r:id="rId13"/>
    <p:sldId id="308" r:id="rId14"/>
    <p:sldId id="296" r:id="rId15"/>
    <p:sldId id="267" r:id="rId16"/>
    <p:sldId id="264" r:id="rId17"/>
    <p:sldId id="305" r:id="rId18"/>
    <p:sldId id="282" r:id="rId19"/>
    <p:sldId id="270" r:id="rId20"/>
    <p:sldId id="298" r:id="rId21"/>
    <p:sldId id="297" r:id="rId22"/>
    <p:sldId id="284" r:id="rId23"/>
    <p:sldId id="285" r:id="rId24"/>
    <p:sldId id="286" r:id="rId25"/>
    <p:sldId id="312" r:id="rId26"/>
    <p:sldId id="313" r:id="rId27"/>
    <p:sldId id="314" r:id="rId28"/>
    <p:sldId id="316" r:id="rId29"/>
    <p:sldId id="315" r:id="rId30"/>
    <p:sldId id="288" r:id="rId31"/>
    <p:sldId id="317" r:id="rId32"/>
    <p:sldId id="289" r:id="rId33"/>
    <p:sldId id="290" r:id="rId34"/>
    <p:sldId id="291" r:id="rId35"/>
    <p:sldId id="292" r:id="rId36"/>
    <p:sldId id="293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748" autoAdjust="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Relationship Id="rId2" Type="http://schemas.openxmlformats.org/officeDocument/2006/relationships/image" Target="../media/image22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Relationship Id="rId2" Type="http://schemas.openxmlformats.org/officeDocument/2006/relationships/image" Target="../media/image23.pict"/><Relationship Id="rId3" Type="http://schemas.openxmlformats.org/officeDocument/2006/relationships/image" Target="../media/image25.pict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ict"/><Relationship Id="rId4" Type="http://schemas.openxmlformats.org/officeDocument/2006/relationships/image" Target="../media/image23.pict"/><Relationship Id="rId1" Type="http://schemas.openxmlformats.org/officeDocument/2006/relationships/image" Target="../media/image26.pict"/><Relationship Id="rId2" Type="http://schemas.openxmlformats.org/officeDocument/2006/relationships/image" Target="../media/image27.pict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ict"/><Relationship Id="rId4" Type="http://schemas.openxmlformats.org/officeDocument/2006/relationships/image" Target="../media/image23.pict"/><Relationship Id="rId1" Type="http://schemas.openxmlformats.org/officeDocument/2006/relationships/image" Target="../media/image29.pict"/><Relationship Id="rId2" Type="http://schemas.openxmlformats.org/officeDocument/2006/relationships/image" Target="../media/image30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ict"/><Relationship Id="rId2" Type="http://schemas.openxmlformats.org/officeDocument/2006/relationships/image" Target="../media/image33.pict"/><Relationship Id="rId3" Type="http://schemas.openxmlformats.org/officeDocument/2006/relationships/image" Target="../media/image34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ict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ict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ict"/><Relationship Id="rId4" Type="http://schemas.openxmlformats.org/officeDocument/2006/relationships/image" Target="../media/image31.pict"/><Relationship Id="rId1" Type="http://schemas.openxmlformats.org/officeDocument/2006/relationships/image" Target="../media/image41.pict"/><Relationship Id="rId2" Type="http://schemas.openxmlformats.org/officeDocument/2006/relationships/image" Target="../media/image42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8.pict"/><Relationship Id="rId5" Type="http://schemas.openxmlformats.org/officeDocument/2006/relationships/image" Target="../media/image9.pict"/><Relationship Id="rId6" Type="http://schemas.openxmlformats.org/officeDocument/2006/relationships/image" Target="../media/image10.pict"/><Relationship Id="rId1" Type="http://schemas.openxmlformats.org/officeDocument/2006/relationships/image" Target="../media/image7.pict"/><Relationship Id="rId2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ict"/><Relationship Id="rId4" Type="http://schemas.openxmlformats.org/officeDocument/2006/relationships/image" Target="../media/image6.pict"/><Relationship Id="rId1" Type="http://schemas.openxmlformats.org/officeDocument/2006/relationships/image" Target="../media/image11.pict"/><Relationship Id="rId2" Type="http://schemas.openxmlformats.org/officeDocument/2006/relationships/image" Target="../media/image12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Relationship Id="rId3" Type="http://schemas.openxmlformats.org/officeDocument/2006/relationships/image" Target="../media/image1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14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ADF6-FA89-094F-803D-A65F94652BA6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2892-44F2-1844-9396-3EA691B5B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892-44F2-1844-9396-3EA691B5B9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B0596-0086-2446-A1B0-B4E9500AA377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6452-51B6-114B-9D17-10615454E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2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25.bin"/><Relationship Id="rId5" Type="http://schemas.openxmlformats.org/officeDocument/2006/relationships/oleObject" Target="../embeddings/Microsoft_Equation26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2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quation28.bin"/><Relationship Id="rId5" Type="http://schemas.openxmlformats.org/officeDocument/2006/relationships/oleObject" Target="../embeddings/Microsoft_Equation29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Equation30.bin"/><Relationship Id="rId5" Type="http://schemas.openxmlformats.org/officeDocument/2006/relationships/oleObject" Target="../embeddings/Microsoft_Equation31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32.bin"/><Relationship Id="rId5" Type="http://schemas.openxmlformats.org/officeDocument/2006/relationships/oleObject" Target="../embeddings/Microsoft_Equation33.bin"/><Relationship Id="rId6" Type="http://schemas.openxmlformats.org/officeDocument/2006/relationships/oleObject" Target="../embeddings/Microsoft_Equation3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Microsoft_Equation35.bin"/><Relationship Id="rId5" Type="http://schemas.openxmlformats.org/officeDocument/2006/relationships/oleObject" Target="../embeddings/Microsoft_Equation36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quation3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Microsoft_Equation38.bin"/><Relationship Id="rId5" Type="http://schemas.openxmlformats.org/officeDocument/2006/relationships/oleObject" Target="../embeddings/Microsoft_Equation39.bin"/><Relationship Id="rId6" Type="http://schemas.openxmlformats.org/officeDocument/2006/relationships/oleObject" Target="../embeddings/Microsoft_Equation40.bin"/><Relationship Id="rId7" Type="http://schemas.openxmlformats.org/officeDocument/2006/relationships/oleObject" Target="../embeddings/Microsoft_Equation4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Equation42.bin"/><Relationship Id="rId5" Type="http://schemas.openxmlformats.org/officeDocument/2006/relationships/oleObject" Target="../embeddings/Microsoft_Equation43.bin"/><Relationship Id="rId6" Type="http://schemas.openxmlformats.org/officeDocument/2006/relationships/oleObject" Target="../embeddings/Microsoft_Equation44.bin"/><Relationship Id="rId7" Type="http://schemas.openxmlformats.org/officeDocument/2006/relationships/oleObject" Target="../embeddings/Microsoft_Equation45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46.bin"/><Relationship Id="rId5" Type="http://schemas.openxmlformats.org/officeDocument/2006/relationships/oleObject" Target="../embeddings/Microsoft_Equation47.bin"/><Relationship Id="rId6" Type="http://schemas.openxmlformats.org/officeDocument/2006/relationships/oleObject" Target="../embeddings/Microsoft_Equation48.bin"/><Relationship Id="rId7" Type="http://schemas.openxmlformats.org/officeDocument/2006/relationships/oleObject" Target="../embeddings/Microsoft_Equation49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Microsoft_Equation50.bin"/><Relationship Id="rId5" Type="http://schemas.openxmlformats.org/officeDocument/2006/relationships/oleObject" Target="../embeddings/Microsoft_Equation51.bin"/><Relationship Id="rId6" Type="http://schemas.openxmlformats.org/officeDocument/2006/relationships/oleObject" Target="../embeddings/Microsoft_Equation52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Microsoft_Equation53.bin"/><Relationship Id="rId5" Type="http://schemas.openxmlformats.org/officeDocument/2006/relationships/image" Target="../media/image36.png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Microsoft_Equation54.bin"/><Relationship Id="rId5" Type="http://schemas.openxmlformats.org/officeDocument/2006/relationships/image" Target="../media/image38.png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Microsoft_Equation55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Microsoft_Equation56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Microsoft_Equation57.bin"/><Relationship Id="rId5" Type="http://schemas.openxmlformats.org/officeDocument/2006/relationships/oleObject" Target="../embeddings/Microsoft_Equation58.bin"/><Relationship Id="rId6" Type="http://schemas.openxmlformats.org/officeDocument/2006/relationships/oleObject" Target="../embeddings/Microsoft_Equation59.bin"/><Relationship Id="rId7" Type="http://schemas.openxmlformats.org/officeDocument/2006/relationships/oleObject" Target="../embeddings/Microsoft_Equation60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5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4" Type="http://schemas.openxmlformats.org/officeDocument/2006/relationships/image" Target="../media/image47.jpeg"/><Relationship Id="rId5" Type="http://schemas.openxmlformats.org/officeDocument/2006/relationships/image" Target="../media/image48.jpeg"/><Relationship Id="rId6" Type="http://schemas.openxmlformats.org/officeDocument/2006/relationships/image" Target="../media/image49.jpeg"/><Relationship Id="rId7" Type="http://schemas.openxmlformats.org/officeDocument/2006/relationships/image" Target="../media/image50.jpeg"/><Relationship Id="rId8" Type="http://schemas.openxmlformats.org/officeDocument/2006/relationships/image" Target="../media/image5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6" Type="http://schemas.openxmlformats.org/officeDocument/2006/relationships/oleObject" Target="../embeddings/Microsoft_Equation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6" Type="http://schemas.openxmlformats.org/officeDocument/2006/relationships/oleObject" Target="../embeddings/Microsoft_Equation10.bin"/><Relationship Id="rId7" Type="http://schemas.openxmlformats.org/officeDocument/2006/relationships/oleObject" Target="../embeddings/Microsoft_Equation11.bin"/><Relationship Id="rId8" Type="http://schemas.openxmlformats.org/officeDocument/2006/relationships/oleObject" Target="../embeddings/Microsoft_Equation12.bin"/><Relationship Id="rId9" Type="http://schemas.openxmlformats.org/officeDocument/2006/relationships/oleObject" Target="../embeddings/Microsoft_Equation13.bin"/><Relationship Id="rId10" Type="http://schemas.openxmlformats.org/officeDocument/2006/relationships/oleObject" Target="../embeddings/Microsoft_Equation14.bin"/><Relationship Id="rId11" Type="http://schemas.openxmlformats.org/officeDocument/2006/relationships/oleObject" Target="../embeddings/Microsoft_Equation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6" Type="http://schemas.openxmlformats.org/officeDocument/2006/relationships/oleObject" Target="../embeddings/Microsoft_Equation18.bin"/><Relationship Id="rId7" Type="http://schemas.openxmlformats.org/officeDocument/2006/relationships/oleObject" Target="../embeddings/Microsoft_Equation1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1.bin"/><Relationship Id="rId6" Type="http://schemas.openxmlformats.org/officeDocument/2006/relationships/oleObject" Target="../embeddings/Microsoft_Equation22.bin"/><Relationship Id="rId7" Type="http://schemas.openxmlformats.org/officeDocument/2006/relationships/oleObject" Target="../embeddings/Microsoft_Equation2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</a:t>
            </a:r>
            <a:br>
              <a:rPr lang="en-US" dirty="0" smtClean="0"/>
            </a:br>
            <a:r>
              <a:rPr lang="en-US" dirty="0" smtClean="0"/>
              <a:t>intrinsic camera parameters </a:t>
            </a:r>
            <a:br>
              <a:rPr lang="en-US" dirty="0" smtClean="0"/>
            </a:br>
            <a:r>
              <a:rPr lang="en-US" dirty="0" smtClean="0"/>
              <a:t>through single view geometry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09456" y="5241870"/>
            <a:ext cx="2681891" cy="572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Luca Del Pero</a:t>
            </a:r>
            <a:endParaRPr lang="en-US" dirty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776309" y="5218640"/>
            <a:ext cx="2681891" cy="572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SEP2010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Similarities preserve angles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3210707" y="1340441"/>
          <a:ext cx="3299443" cy="1975386"/>
        </p:xfrm>
        <a:graphic>
          <a:graphicData uri="http://schemas.openxmlformats.org/presentationml/2006/ole">
            <p:oleObj spid="_x0000_s167941" name="Equation" r:id="rId4" imgW="1130300" imgH="6731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3629260"/>
            <a:ext cx="80847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Euclidean transformation with uniform scaling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Everything is scaled in the same way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Angles (and length ratios) are preserved </a:t>
            </a:r>
          </a:p>
          <a:p>
            <a:pPr lvl="1"/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Affinities do not preserve angles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50768" y="2683737"/>
            <a:ext cx="808478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Example: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Apply to segment a =((0,0,1)-(0,1,1))</a:t>
            </a:r>
          </a:p>
          <a:p>
            <a:r>
              <a:rPr lang="en-US" sz="3200" dirty="0" smtClean="0"/>
              <a:t>                   segment </a:t>
            </a:r>
            <a:r>
              <a:rPr lang="en-US" sz="3200" dirty="0" err="1" smtClean="0"/>
              <a:t>b</a:t>
            </a:r>
            <a:r>
              <a:rPr lang="en-US" sz="3200" dirty="0" smtClean="0"/>
              <a:t>=((0,0,1)-(1,0,1)) </a:t>
            </a:r>
          </a:p>
          <a:p>
            <a:r>
              <a:rPr lang="en-US" sz="3200" dirty="0" smtClean="0"/>
              <a:t>             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err="1" smtClean="0"/>
              <a:t>they</a:t>
            </a:r>
            <a:r>
              <a:rPr lang="en-US" sz="3200" dirty="0" smtClean="0"/>
              <a:t> form a right angle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After transformation angle is no longer right</a:t>
            </a:r>
          </a:p>
          <a:p>
            <a:r>
              <a:rPr lang="en-US" sz="3200" dirty="0" smtClean="0"/>
              <a:t>          a’=((0,0,1)-(0,1,1))     </a:t>
            </a:r>
            <a:r>
              <a:rPr lang="en-US" sz="3200" dirty="0" err="1" smtClean="0"/>
              <a:t>b</a:t>
            </a:r>
            <a:r>
              <a:rPr lang="en-US" sz="3200" dirty="0" smtClean="0"/>
              <a:t>’=((0,0,1)-(1,1,0))</a:t>
            </a:r>
          </a:p>
          <a:p>
            <a:pPr lvl="1"/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2557309" y="1140554"/>
          <a:ext cx="2851776" cy="1355055"/>
        </p:xfrm>
        <a:graphic>
          <a:graphicData uri="http://schemas.openxmlformats.org/presentationml/2006/ole">
            <p:oleObj spid="_x0000_s174083" name="Equation" r:id="rId4" imgW="1422400" imgH="673100" progId="Equation.3">
              <p:embed/>
            </p:oleObj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2411413" y="2622550"/>
          <a:ext cx="1985962" cy="1006475"/>
        </p:xfrm>
        <a:graphic>
          <a:graphicData uri="http://schemas.openxmlformats.org/presentationml/2006/ole">
            <p:oleObj spid="_x0000_s174084" name="Equation" r:id="rId5" imgW="13081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angles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27320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33273" y="1041965"/>
            <a:ext cx="859323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 smtClean="0">
                <a:sym typeface="Wingdings"/>
              </a:rPr>
              <a:t>Problems: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Why do similarities preserve angles?</a:t>
            </a:r>
          </a:p>
          <a:p>
            <a:pPr lvl="3"/>
            <a:r>
              <a:rPr lang="en-US" sz="3200" dirty="0" smtClean="0">
                <a:sym typeface="Wingdings"/>
              </a:rPr>
              <a:t>           OK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Why affinities and projective do not?</a:t>
            </a:r>
          </a:p>
          <a:p>
            <a:pPr lvl="3"/>
            <a:r>
              <a:rPr lang="en-US" sz="3200" dirty="0" smtClean="0">
                <a:sym typeface="Wingdings"/>
              </a:rPr>
              <a:t>           OK, affinities are a special case</a:t>
            </a:r>
          </a:p>
          <a:p>
            <a:pPr lvl="3"/>
            <a:r>
              <a:rPr lang="en-US" sz="3200" dirty="0" smtClean="0">
                <a:sym typeface="Wingdings"/>
              </a:rPr>
              <a:t>                  of projective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What is the invariant to similarities?</a:t>
            </a:r>
          </a:p>
          <a:p>
            <a:pPr lvl="3"/>
            <a:r>
              <a:rPr lang="en-US" sz="3200" dirty="0" smtClean="0">
                <a:sym typeface="Wingdings"/>
              </a:rPr>
              <a:t>         Circular points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(1/4)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50767" y="1041965"/>
            <a:ext cx="839774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Points at infinity I= (1,i,0)   J=(1,-i,0)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H is similarity </a:t>
            </a:r>
            <a:r>
              <a:rPr lang="en-US" sz="3200" dirty="0" err="1" smtClean="0"/>
              <a:t>iff</a:t>
            </a:r>
            <a:r>
              <a:rPr lang="en-US" sz="3200" dirty="0" smtClean="0"/>
              <a:t> it preserves I,J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>
                <a:sym typeface="Wingdings"/>
              </a:rPr>
              <a:t>If we map back circular points, new space and original space are related by a similarity. We can measure angles!</a:t>
            </a: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868363" y="2641792"/>
          <a:ext cx="7766050" cy="1662112"/>
        </p:xfrm>
        <a:graphic>
          <a:graphicData uri="http://schemas.openxmlformats.org/presentationml/2006/ole">
            <p:oleObj spid="_x0000_s169994" name="Equation" r:id="rId4" imgW="31623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(2/4)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Absolute dual conic</a:t>
            </a: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933693" y="1742786"/>
          <a:ext cx="4584700" cy="1663700"/>
        </p:xfrm>
        <a:graphic>
          <a:graphicData uri="http://schemas.openxmlformats.org/presentationml/2006/ole">
            <p:oleObj spid="_x0000_s99330" name="Equation" r:id="rId4" imgW="1866900" imgH="6731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8833" y="3661057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Given two lines (l1,l2,l3), (m1,m2,m3), the angle between them 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698500" y="4812618"/>
          <a:ext cx="7359650" cy="1130300"/>
        </p:xfrm>
        <a:graphic>
          <a:graphicData uri="http://schemas.openxmlformats.org/presentationml/2006/ole">
            <p:oleObj spid="_x0000_s99331" name="Equation" r:id="rId5" imgW="299720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28207" y="6057780"/>
            <a:ext cx="1903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err="1" smtClean="0"/>
              <a:t>Dp</a:t>
            </a:r>
            <a:r>
              <a:rPr lang="en-US" sz="2000" dirty="0" smtClean="0"/>
              <a:t> of </a:t>
            </a:r>
            <a:r>
              <a:rPr lang="en-US" sz="2000" dirty="0" err="1" smtClean="0"/>
              <a:t>normals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(3/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351088" y="1390100"/>
          <a:ext cx="4054475" cy="1130300"/>
        </p:xfrm>
        <a:graphic>
          <a:graphicData uri="http://schemas.openxmlformats.org/presentationml/2006/ole">
            <p:oleObj spid="_x0000_s36867" name="Equation" r:id="rId4" imgW="1651000" imgH="457200" progId="Equation.3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50508" y="4242131"/>
          <a:ext cx="6643688" cy="501650"/>
        </p:xfrm>
        <a:graphic>
          <a:graphicData uri="http://schemas.openxmlformats.org/presentationml/2006/ole">
            <p:oleObj spid="_x0000_s36868" name="Equation" r:id="rId5" imgW="2705100" imgH="203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72352" y="2783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0768" y="2783054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This way of computing angles is invariant under</a:t>
            </a:r>
          </a:p>
          <a:p>
            <a:r>
              <a:rPr lang="en-US" sz="3200" dirty="0" smtClean="0"/>
              <a:t>     any projective transformation (Theorem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Circular points (4/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know the circular points we can determine length ratios between segments (from angles and trigonometry)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Mapping the circular points back to the canonical position I,J is equivalent to getting rid of the projective distortion (up to a similarity)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Used for image rectification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angles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62063" y="2916238"/>
          <a:ext cx="5641975" cy="763587"/>
        </p:xfrm>
        <a:graphic>
          <a:graphicData uri="http://schemas.openxmlformats.org/presentationml/2006/ole">
            <p:oleObj spid="_x0000_s163842" name="Equation" r:id="rId4" imgW="1511300" imgH="203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1689" y="1067094"/>
            <a:ext cx="61464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Generic projective transformation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58043" y="1187004"/>
          <a:ext cx="458899" cy="380153"/>
        </p:xfrm>
        <a:graphic>
          <a:graphicData uri="http://schemas.openxmlformats.org/presentationml/2006/ole">
            <p:oleObj spid="_x0000_s163843" name="Equation" r:id="rId5" imgW="215900" imgH="177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81238" y="1803004"/>
            <a:ext cx="2866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Lost angles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3662096" y="2757383"/>
            <a:ext cx="529151" cy="1588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220861" y="2787107"/>
            <a:ext cx="565191" cy="1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93795" y="1838277"/>
            <a:ext cx="387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Recovered angles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563933" y="3703849"/>
            <a:ext cx="1128854" cy="987693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442769" y="3630854"/>
            <a:ext cx="1062282" cy="1059095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86972" y="4691543"/>
            <a:ext cx="387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Related by similarity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14186" y="5742429"/>
            <a:ext cx="80635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Puts back circular points to canonical position</a:t>
            </a: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477550" y="5862638"/>
          <a:ext cx="539750" cy="379412"/>
        </p:xfrm>
        <a:graphic>
          <a:graphicData uri="http://schemas.openxmlformats.org/presentationml/2006/ole">
            <p:oleObj spid="_x0000_s163844" name="Equation" r:id="rId6" imgW="2540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323168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knew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Line at infinity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Circular points</a:t>
            </a:r>
          </a:p>
          <a:p>
            <a:pPr lvl="1"/>
            <a:r>
              <a:rPr lang="en-US" sz="3200" dirty="0" smtClean="0"/>
              <a:t>we could undo a perspective transformation</a:t>
            </a:r>
          </a:p>
          <a:p>
            <a:pPr lvl="1"/>
            <a:r>
              <a:rPr lang="en-US" sz="3200" dirty="0" smtClean="0"/>
              <a:t>In 2D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Circular points are enough (recover line at infinity from them)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Let’s now see how it works in 3D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7154"/>
            <a:ext cx="8229600" cy="1143000"/>
          </a:xfrm>
        </p:spPr>
        <p:txBody>
          <a:bodyPr/>
          <a:lstStyle/>
          <a:p>
            <a:r>
              <a:rPr lang="en-US" dirty="0" smtClean="0"/>
              <a:t>3D: Plane at infinity (1/2)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464973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Set of points                         </a:t>
            </a:r>
          </a:p>
        </p:txBody>
      </p:sp>
      <p:graphicFrame>
        <p:nvGraphicFramePr>
          <p:cNvPr id="17412" name="Content Placeholder 6"/>
          <p:cNvGraphicFramePr>
            <a:graphicFrameLocks noChangeAspect="1"/>
          </p:cNvGraphicFramePr>
          <p:nvPr/>
        </p:nvGraphicFramePr>
        <p:xfrm>
          <a:off x="3504931" y="2452939"/>
          <a:ext cx="2093913" cy="439737"/>
        </p:xfrm>
        <a:graphic>
          <a:graphicData uri="http://schemas.openxmlformats.org/presentationml/2006/ole">
            <p:oleObj spid="_x0000_s40962" name="Equation" r:id="rId4" imgW="850900" imgH="177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0162" y="3138585"/>
            <a:ext cx="860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Two planes and two lines are parallel if they intersect at the plane at infinity</a:t>
            </a:r>
          </a:p>
          <a:p>
            <a:pPr>
              <a:buFont typeface="Arial"/>
              <a:buChar char="•"/>
            </a:pPr>
            <a:endParaRPr lang="en-US" sz="3200" baseline="30000" dirty="0" smtClean="0"/>
          </a:p>
          <a:p>
            <a:pPr>
              <a:buFont typeface="Arial"/>
              <a:buChar char="•"/>
            </a:pPr>
            <a:r>
              <a:rPr lang="en-US" sz="3200" baseline="30000" dirty="0" smtClean="0"/>
              <a:t> </a:t>
            </a:r>
            <a:r>
              <a:rPr lang="en-US" sz="3200" dirty="0" smtClean="0"/>
              <a:t> We can recover parallelism from knowing the plane at infinity</a:t>
            </a:r>
            <a:endParaRPr lang="en-US" sz="3200" baseline="30000" dirty="0" smtClean="0"/>
          </a:p>
          <a:p>
            <a:pPr>
              <a:buFont typeface="Arial"/>
              <a:buChar char="•"/>
            </a:pPr>
            <a:endParaRPr lang="en-US" sz="2800" baseline="30000" dirty="0" smtClean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463625" y="1569034"/>
          <a:ext cx="1812925" cy="439738"/>
        </p:xfrm>
        <a:graphic>
          <a:graphicData uri="http://schemas.openxmlformats.org/presentationml/2006/ole">
            <p:oleObj spid="_x0000_s40963" name="Equation" r:id="rId5" imgW="7366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Recap (1/2)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417638"/>
            <a:ext cx="89548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Our goal: recover intrinsic parameters from single images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Our approach: “undo” effects of the projective transformation caused by camera matrix</a:t>
            </a:r>
          </a:p>
          <a:p>
            <a:r>
              <a:rPr lang="en-US" sz="2800" dirty="0" smtClean="0"/>
              <a:t>					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get intrinsic parameters for free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ym typeface="Wingdings"/>
              </a:rPr>
              <a:t> 2D: Projective plane and transformations 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A projective transformation:</a:t>
            </a:r>
          </a:p>
          <a:p>
            <a:pPr lvl="4">
              <a:buFont typeface="Arial"/>
              <a:buChar char="•"/>
            </a:pPr>
            <a:r>
              <a:rPr lang="en-US" sz="2800" dirty="0" smtClean="0"/>
              <a:t> loses parallelism and angles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“Undoing” a projective transformation means finding a transformation that</a:t>
            </a:r>
          </a:p>
          <a:p>
            <a:pPr lvl="4">
              <a:buFont typeface="Arial"/>
              <a:buChar char="•"/>
            </a:pPr>
            <a:r>
              <a:rPr lang="en-US" sz="2800" dirty="0" smtClean="0"/>
              <a:t> recovers parallelism and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7154"/>
            <a:ext cx="8229600" cy="1143000"/>
          </a:xfrm>
        </p:spPr>
        <p:txBody>
          <a:bodyPr/>
          <a:lstStyle/>
          <a:p>
            <a:r>
              <a:rPr lang="en-US" dirty="0" smtClean="0"/>
              <a:t>3D: Plane at infinity (2/2)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087" y="1486097"/>
            <a:ext cx="83231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Direction of a line in 3D: (X1,X2,X3)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 line with dir (X1,X2,X3) intersects plane at infinity at (X1,X2,X3,0)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7087" y="4694667"/>
            <a:ext cx="86069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Lines with the same “direction” converge to a point on        .  How do we call them?</a:t>
            </a:r>
            <a:endParaRPr lang="en-US" sz="2800" baseline="30000" dirty="0" smtClean="0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189320" y="5288394"/>
          <a:ext cx="468312" cy="439737"/>
        </p:xfrm>
        <a:graphic>
          <a:graphicData uri="http://schemas.openxmlformats.org/presentationml/2006/ole">
            <p:oleObj spid="_x0000_s103428" name="Equation" r:id="rId4" imgW="1905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6028"/>
            <a:ext cx="8229600" cy="1143000"/>
          </a:xfrm>
        </p:spPr>
        <p:txBody>
          <a:bodyPr/>
          <a:lstStyle/>
          <a:p>
            <a:r>
              <a:rPr lang="en-US" dirty="0" smtClean="0"/>
              <a:t>3D: Absolute conic (1/2)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471678"/>
            <a:ext cx="832316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 conic         on         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It lies on       . Its matrix representation on it</a:t>
            </a:r>
          </a:p>
          <a:p>
            <a:r>
              <a:rPr lang="en-US" sz="3200" dirty="0" smtClean="0"/>
              <a:t>   is a 3X3 Identity.</a:t>
            </a:r>
          </a:p>
          <a:p>
            <a:r>
              <a:rPr lang="en-US" sz="32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A set of imaginary points. All spheres intersect it on the plane at infinity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Fixed under any similarity transformation</a:t>
            </a:r>
          </a:p>
          <a:p>
            <a:pPr>
              <a:buFont typeface="Arial"/>
              <a:buChar char="•"/>
            </a:pPr>
            <a:endParaRPr lang="en-US" sz="3200" dirty="0" smtClean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427288" y="1602630"/>
          <a:ext cx="530225" cy="439738"/>
        </p:xfrm>
        <a:graphic>
          <a:graphicData uri="http://schemas.openxmlformats.org/presentationml/2006/ole">
            <p:oleObj spid="_x0000_s101378" name="Equation" r:id="rId4" imgW="215900" imgH="17780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702050" y="1602630"/>
          <a:ext cx="468313" cy="439738"/>
        </p:xfrm>
        <a:graphic>
          <a:graphicData uri="http://schemas.openxmlformats.org/presentationml/2006/ole">
            <p:oleObj spid="_x0000_s101380" name="Equation" r:id="rId5" imgW="190500" imgH="17780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4483100" y="1238348"/>
          <a:ext cx="2808288" cy="1790700"/>
        </p:xfrm>
        <a:graphic>
          <a:graphicData uri="http://schemas.openxmlformats.org/presentationml/2006/ole">
            <p:oleObj spid="_x0000_s101381" name="Equation" r:id="rId6" imgW="1143000" imgH="72390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2642284" y="2572985"/>
          <a:ext cx="468313" cy="439738"/>
        </p:xfrm>
        <a:graphic>
          <a:graphicData uri="http://schemas.openxmlformats.org/presentationml/2006/ole">
            <p:oleObj spid="_x0000_s101382" name="Equation" r:id="rId7" imgW="1905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6028"/>
            <a:ext cx="8229600" cy="1143000"/>
          </a:xfrm>
        </p:spPr>
        <p:txBody>
          <a:bodyPr/>
          <a:lstStyle/>
          <a:p>
            <a:r>
              <a:rPr lang="en-US" dirty="0" smtClean="0"/>
              <a:t>3D: Absolute conic (2/2)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162" y="1485188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two 3D lines with directions d1, d2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993900" y="2255838"/>
          <a:ext cx="3525838" cy="1130300"/>
        </p:xfrm>
        <a:graphic>
          <a:graphicData uri="http://schemas.openxmlformats.org/presentationml/2006/ole">
            <p:oleObj spid="_x0000_s75779" name="Equation" r:id="rId4" imgW="1435100" imgH="45720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1309688" y="3881438"/>
          <a:ext cx="4895850" cy="1130300"/>
        </p:xfrm>
        <a:graphic>
          <a:graphicData uri="http://schemas.openxmlformats.org/presentationml/2006/ole">
            <p:oleObj spid="_x0000_s75783" name="Equation" r:id="rId5" imgW="1993900" imgH="457200" progId="Equation.3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1432719" y="5324475"/>
          <a:ext cx="1122362" cy="503238"/>
        </p:xfrm>
        <a:graphic>
          <a:graphicData uri="http://schemas.openxmlformats.org/presentationml/2006/ole">
            <p:oleObj spid="_x0000_s75784" name="Equation" r:id="rId6" imgW="457200" imgH="2032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38825" y="5324475"/>
            <a:ext cx="83231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Intersection of d1, d2 with</a:t>
            </a:r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7458561" y="5442494"/>
          <a:ext cx="468313" cy="439737"/>
        </p:xfrm>
        <a:graphic>
          <a:graphicData uri="http://schemas.openxmlformats.org/presentationml/2006/ole">
            <p:oleObj spid="_x0000_s75785" name="Equation" r:id="rId7" imgW="1905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487503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If we knew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Plane at infinity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Absolute conic</a:t>
            </a:r>
          </a:p>
          <a:p>
            <a:pPr lvl="1"/>
            <a:r>
              <a:rPr lang="en-US" sz="3200" dirty="0" smtClean="0"/>
              <a:t>We could undo a projective transformation in 3D and recover some properties (angles +</a:t>
            </a:r>
          </a:p>
          <a:p>
            <a:pPr lvl="1"/>
            <a:r>
              <a:rPr lang="en-US" sz="3200" dirty="0" smtClean="0"/>
              <a:t>Parallelism)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How does this relate to cameras?????!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                                              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of the absolute conic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48750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Projection of points on plane at infinity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Projection of the absolute conic (IAC)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It is on plane at infinity -&gt; we can use H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The absolute conic is a 3X3 I on 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928688" y="1839913"/>
          <a:ext cx="6750050" cy="1100137"/>
        </p:xfrm>
        <a:graphic>
          <a:graphicData uri="http://schemas.openxmlformats.org/presentationml/2006/ole">
            <p:oleObj spid="_x0000_s79874" name="Equation" r:id="rId4" imgW="2743200" imgH="44450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708150" y="4895300"/>
          <a:ext cx="4594225" cy="471488"/>
        </p:xfrm>
        <a:graphic>
          <a:graphicData uri="http://schemas.openxmlformats.org/presentationml/2006/ole">
            <p:oleObj spid="_x0000_s79875" name="Equation" r:id="rId5" imgW="1866900" imgH="19050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3443288" y="5550938"/>
          <a:ext cx="1936750" cy="471487"/>
        </p:xfrm>
        <a:graphic>
          <a:graphicData uri="http://schemas.openxmlformats.org/presentationml/2006/ole">
            <p:oleObj spid="_x0000_s79876" name="Equation" r:id="rId6" imgW="787400" imgH="190500" progId="Equation.3">
              <p:embed/>
            </p:oleObj>
          </a:graphicData>
        </a:graphic>
      </p:graphicFrame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6584761" y="4201602"/>
          <a:ext cx="468313" cy="439738"/>
        </p:xfrm>
        <a:graphic>
          <a:graphicData uri="http://schemas.openxmlformats.org/presentationml/2006/ole">
            <p:oleObj spid="_x0000_s79877" name="Equation" r:id="rId7" imgW="1905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K gives us (1/4)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487503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 3D line direction </a:t>
            </a:r>
            <a:r>
              <a:rPr lang="en-US" sz="3200" dirty="0" err="1" smtClean="0"/>
              <a:t>d</a:t>
            </a:r>
            <a:r>
              <a:rPr lang="en-US" sz="3200" dirty="0" smtClean="0"/>
              <a:t> image point </a:t>
            </a:r>
            <a:r>
              <a:rPr lang="en-US" sz="3200" dirty="0" err="1" smtClean="0"/>
              <a:t>x</a:t>
            </a:r>
            <a:r>
              <a:rPr lang="en-US" sz="3200" dirty="0" smtClean="0"/>
              <a:t> back projects  	to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Ray in 3d 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</a:t>
            </a:r>
          </a:p>
          <a:p>
            <a:pPr lvl="2"/>
            <a:r>
              <a:rPr lang="en-US" sz="3200" dirty="0" smtClean="0"/>
              <a:t> 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Scale does not matter</a:t>
            </a:r>
          </a:p>
          <a:p>
            <a:pPr lvl="2"/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221190" name="Object 6"/>
          <p:cNvGraphicFramePr>
            <a:graphicFrameLocks noChangeAspect="1"/>
          </p:cNvGraphicFramePr>
          <p:nvPr/>
        </p:nvGraphicFramePr>
        <p:xfrm>
          <a:off x="3419984" y="1827186"/>
          <a:ext cx="1123950" cy="817563"/>
        </p:xfrm>
        <a:graphic>
          <a:graphicData uri="http://schemas.openxmlformats.org/presentationml/2006/ole">
            <p:oleObj spid="_x0000_s221190" name="Equation" r:id="rId4" imgW="457200" imgH="330200" progId="Equation.3">
              <p:embed/>
            </p:oleObj>
          </a:graphicData>
        </a:graphic>
      </p:graphicFrame>
      <p:graphicFrame>
        <p:nvGraphicFramePr>
          <p:cNvPr id="221191" name="Object 7"/>
          <p:cNvGraphicFramePr>
            <a:graphicFrameLocks noChangeAspect="1"/>
          </p:cNvGraphicFramePr>
          <p:nvPr/>
        </p:nvGraphicFramePr>
        <p:xfrm>
          <a:off x="1667725" y="2732088"/>
          <a:ext cx="5156200" cy="471487"/>
        </p:xfrm>
        <a:graphic>
          <a:graphicData uri="http://schemas.openxmlformats.org/presentationml/2006/ole">
            <p:oleObj spid="_x0000_s221191" name="Equation" r:id="rId5" imgW="2095500" imgH="190500" progId="Equation.3">
              <p:embed/>
            </p:oleObj>
          </a:graphicData>
        </a:graphic>
      </p:graphicFrame>
      <p:graphicFrame>
        <p:nvGraphicFramePr>
          <p:cNvPr id="221192" name="Object 8"/>
          <p:cNvGraphicFramePr>
            <a:graphicFrameLocks noChangeAspect="1"/>
          </p:cNvGraphicFramePr>
          <p:nvPr/>
        </p:nvGraphicFramePr>
        <p:xfrm>
          <a:off x="3840163" y="3968750"/>
          <a:ext cx="1404937" cy="409575"/>
        </p:xfrm>
        <a:graphic>
          <a:graphicData uri="http://schemas.openxmlformats.org/presentationml/2006/ole">
            <p:oleObj spid="_x0000_s221192" name="Equation" r:id="rId6" imgW="5715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K gives us (2/4)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4875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 3D plane an image line maps to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Plane normal 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4108606" y="1747631"/>
          <a:ext cx="1217613" cy="409575"/>
        </p:xfrm>
        <a:graphic>
          <a:graphicData uri="http://schemas.openxmlformats.org/presentationml/2006/ole">
            <p:oleObj spid="_x0000_s223237" name="Equation" r:id="rId4" imgW="495300" imgH="165100" progId="Equation.3">
              <p:embed/>
            </p:oleObj>
          </a:graphicData>
        </a:graphic>
      </p:graphicFrame>
      <p:pic>
        <p:nvPicPr>
          <p:cNvPr id="8" name="Picture 7" descr="Screen shot 2010-09-09 at 12.52.38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263" y="2376487"/>
            <a:ext cx="6570006" cy="3807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K gives us (3/4)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84875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Angles between rays d1, d2 corresponding to</a:t>
            </a:r>
          </a:p>
          <a:p>
            <a:r>
              <a:rPr lang="en-US" sz="3200" dirty="0" smtClean="0"/>
              <a:t>  image points x1,x2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227299" y="3586789"/>
          <a:ext cx="5432425" cy="2365375"/>
        </p:xfrm>
        <a:graphic>
          <a:graphicData uri="http://schemas.openxmlformats.org/presentationml/2006/ole">
            <p:oleObj spid="_x0000_s227330" name="Equation" r:id="rId4" imgW="2209800" imgH="952500" progId="Equation.3">
              <p:embed/>
            </p:oleObj>
          </a:graphicData>
        </a:graphic>
      </p:graphicFrame>
      <p:pic>
        <p:nvPicPr>
          <p:cNvPr id="6" name="Picture 5" descr="Screen shot 2010-09-09 at 1.02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3336" y="1886577"/>
            <a:ext cx="4707032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K gives us (4/4)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865" y="4042856"/>
            <a:ext cx="8851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Finding K = finding IAC </a:t>
            </a:r>
          </a:p>
          <a:p>
            <a:r>
              <a:rPr lang="en-US" sz="3200" dirty="0" smtClean="0"/>
              <a:t>        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/>
              <a:t> we are able to </a:t>
            </a:r>
            <a:r>
              <a:rPr lang="en-US" sz="3200" dirty="0" err="1" smtClean="0"/>
              <a:t>backproject</a:t>
            </a:r>
            <a:r>
              <a:rPr lang="en-US" sz="3200" dirty="0" smtClean="0"/>
              <a:t> 2D entities</a:t>
            </a:r>
          </a:p>
          <a:p>
            <a:r>
              <a:rPr lang="en-US" sz="3200" dirty="0" smtClean="0"/>
              <a:t>        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recover angles lost after projective 				</a:t>
            </a:r>
            <a:r>
              <a:rPr lang="en-US" sz="3200" dirty="0" err="1" smtClean="0">
                <a:sym typeface="Wingdings"/>
              </a:rPr>
              <a:t>transormation</a:t>
            </a:r>
            <a:r>
              <a:rPr lang="en-US" sz="3200" dirty="0" smtClean="0">
                <a:sym typeface="Wingdings"/>
              </a:rPr>
              <a:t> (</a:t>
            </a:r>
            <a:r>
              <a:rPr lang="en-US" sz="3200" smtClean="0">
                <a:sym typeface="Wingdings"/>
              </a:rPr>
              <a:t>what transformation is </a:t>
            </a:r>
            <a:r>
              <a:rPr lang="en-US" sz="3200" dirty="0" smtClean="0">
                <a:sym typeface="Wingdings"/>
              </a:rPr>
              <a:t>K?)</a:t>
            </a:r>
          </a:p>
          <a:p>
            <a:r>
              <a:rPr lang="en-US" sz="3200" dirty="0" smtClean="0">
                <a:sym typeface="Wingdings"/>
              </a:rPr>
              <a:t>   …. Still does not solve the dimensionality loss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6" name="Picture 5" descr="Screen shot 2010-09-09 at 1.02.32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820" y="931207"/>
            <a:ext cx="4707032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Angles between rays with IAC</a:t>
            </a:r>
            <a:endParaRPr lang="en-US" dirty="0"/>
          </a:p>
        </p:txBody>
      </p:sp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833688" y="1677727"/>
          <a:ext cx="6899275" cy="3627437"/>
        </p:xfrm>
        <a:graphic>
          <a:graphicData uri="http://schemas.openxmlformats.org/presentationml/2006/ole">
            <p:oleObj spid="_x0000_s229378" name="Equation" r:id="rId4" imgW="2806700" imgH="146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Recap (2/2)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417638"/>
            <a:ext cx="8954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Recover parallelism: map back line at infinity</a:t>
            </a:r>
          </a:p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Recover angles: map back circular points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One last step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From IAC we can find K. How do we find IAC?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IAC is a conic -&gt; 5 DOF. We need 5 constraints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Example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Skew = 0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Aspect ratio = 1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3 orthogonal vanishing points v1,v2,v3</a:t>
            </a:r>
          </a:p>
          <a:p>
            <a:pPr lvl="2"/>
            <a:r>
              <a:rPr lang="en-US" sz="3200" dirty="0" smtClean="0"/>
              <a:t>                                          (3 constraints)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3445222" y="5680075"/>
          <a:ext cx="1620837" cy="596900"/>
        </p:xfrm>
        <a:graphic>
          <a:graphicData uri="http://schemas.openxmlformats.org/presentationml/2006/ole">
            <p:oleObj spid="_x0000_s83970" name="Equation" r:id="rId4" imgW="660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Optional details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From Aspect ratio= 1 to constraint on IAC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IAC is a conic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AR=1 </a:t>
            </a:r>
            <a:r>
              <a:rPr lang="en-US" sz="3200" dirty="0" err="1" smtClean="0">
                <a:sym typeface="Wingdings"/>
              </a:rPr>
              <a:t></a:t>
            </a:r>
            <a:endParaRPr lang="en-US" sz="3200" dirty="0" smtClean="0">
              <a:sym typeface="Wingdings"/>
            </a:endParaRPr>
          </a:p>
          <a:p>
            <a:pPr>
              <a:buFont typeface="Arial"/>
              <a:buChar char="•"/>
            </a:pPr>
            <a:endParaRPr lang="en-US" sz="320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sym typeface="Wingdings"/>
              </a:rPr>
              <a:t>                           </a:t>
            </a:r>
            <a:r>
              <a:rPr lang="en-US" sz="3200" dirty="0" err="1" smtClean="0">
                <a:sym typeface="Wingdings"/>
              </a:rPr>
              <a:t></a:t>
            </a:r>
            <a:endParaRPr lang="en-US" sz="3200" dirty="0" smtClean="0"/>
          </a:p>
          <a:p>
            <a:pPr lvl="2"/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233475" name="Object 3"/>
          <p:cNvGraphicFramePr>
            <a:graphicFrameLocks noChangeAspect="1"/>
          </p:cNvGraphicFramePr>
          <p:nvPr/>
        </p:nvGraphicFramePr>
        <p:xfrm>
          <a:off x="2400300" y="2446338"/>
          <a:ext cx="2314575" cy="1131887"/>
        </p:xfrm>
        <a:graphic>
          <a:graphicData uri="http://schemas.openxmlformats.org/presentationml/2006/ole">
            <p:oleObj spid="_x0000_s233475" name="Equation" r:id="rId4" imgW="1384300" imgH="673100" progId="Equation.3">
              <p:embed/>
            </p:oleObj>
          </a:graphicData>
        </a:graphic>
      </p:graphicFrame>
      <p:graphicFrame>
        <p:nvGraphicFramePr>
          <p:cNvPr id="233476" name="Object 4"/>
          <p:cNvGraphicFramePr>
            <a:graphicFrameLocks noChangeAspect="1"/>
          </p:cNvGraphicFramePr>
          <p:nvPr/>
        </p:nvGraphicFramePr>
        <p:xfrm>
          <a:off x="3752944" y="5127614"/>
          <a:ext cx="1214438" cy="439737"/>
        </p:xfrm>
        <a:graphic>
          <a:graphicData uri="http://schemas.openxmlformats.org/presentationml/2006/ole">
            <p:oleObj spid="_x0000_s233476" name="Equation" r:id="rId5" imgW="495300" imgH="177800" progId="Equation.3">
              <p:embed/>
            </p:oleObj>
          </a:graphicData>
        </a:graphic>
      </p:graphicFrame>
      <p:graphicFrame>
        <p:nvGraphicFramePr>
          <p:cNvPr id="233477" name="Object 5"/>
          <p:cNvGraphicFramePr>
            <a:graphicFrameLocks noChangeAspect="1"/>
          </p:cNvGraphicFramePr>
          <p:nvPr/>
        </p:nvGraphicFramePr>
        <p:xfrm>
          <a:off x="2628900" y="4232265"/>
          <a:ext cx="2085975" cy="439738"/>
        </p:xfrm>
        <a:graphic>
          <a:graphicData uri="http://schemas.openxmlformats.org/presentationml/2006/ole">
            <p:oleObj spid="_x0000_s233477" name="Equation" r:id="rId6" imgW="850900" imgH="177800" progId="Equation.3">
              <p:embed/>
            </p:oleObj>
          </a:graphicData>
        </a:graphic>
      </p:graphicFrame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977242" y="5095864"/>
          <a:ext cx="1936750" cy="471487"/>
        </p:xfrm>
        <a:graphic>
          <a:graphicData uri="http://schemas.openxmlformats.org/presentationml/2006/ole">
            <p:oleObj spid="_x0000_s233478" name="Equation" r:id="rId7" imgW="7874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 from vanishing points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187004"/>
            <a:ext cx="7825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Given we know the position of three orthogonal vanishing points, we can find IAC</a:t>
            </a:r>
          </a:p>
          <a:p>
            <a:r>
              <a:rPr lang="en-US" sz="3200" dirty="0" smtClean="0"/>
              <a:t>(under skew = 0, aspect ratio = 1) and thus K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5016" y="2864298"/>
            <a:ext cx="78254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We can solve this problem in Manhattan World (everything aligned with three main orthogonal directions)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We made it!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 from vanishing points</a:t>
            </a:r>
            <a:endParaRPr lang="en-US" dirty="0"/>
          </a:p>
        </p:txBody>
      </p:sp>
      <p:pic>
        <p:nvPicPr>
          <p:cNvPr id="6" name="Picture 5" descr="001se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68" y="1187004"/>
            <a:ext cx="4556632" cy="25822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309944"/>
            <a:ext cx="78254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Detect line segments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Find 3 vanishing points with RANSAC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Use them to compute K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 from vanishing points</a:t>
            </a:r>
            <a:endParaRPr lang="en-US" dirty="0"/>
          </a:p>
        </p:txBody>
      </p:sp>
      <p:pic>
        <p:nvPicPr>
          <p:cNvPr id="5" name="Picture 4" descr="001assig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79" y="1187004"/>
            <a:ext cx="7337755" cy="4916296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Vanishing points from IAC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87004"/>
            <a:ext cx="782543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We can use the IAC to find more accurate vanishing points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If our line segments are computed in a 2D coordinate system with origin = principal point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Discard </a:t>
            </a:r>
            <a:r>
              <a:rPr lang="en-US" sz="3200" dirty="0" err="1" smtClean="0"/>
              <a:t>vpts</a:t>
            </a:r>
            <a:r>
              <a:rPr lang="en-US" sz="3200" dirty="0" smtClean="0"/>
              <a:t> that return a non valid principal point</a:t>
            </a:r>
          </a:p>
          <a:p>
            <a:pPr lvl="2">
              <a:buFont typeface="Arial"/>
              <a:buChar char="•"/>
            </a:pPr>
            <a:r>
              <a:rPr lang="en-US" sz="3200" dirty="0" smtClean="0"/>
              <a:t> Also discard </a:t>
            </a:r>
            <a:r>
              <a:rPr lang="en-US" sz="3200" dirty="0" err="1" smtClean="0"/>
              <a:t>vpts</a:t>
            </a:r>
            <a:r>
              <a:rPr lang="en-US" sz="3200" dirty="0" smtClean="0"/>
              <a:t> giving </a:t>
            </a:r>
            <a:r>
              <a:rPr lang="en-US" sz="3200" dirty="0" err="1" smtClean="0"/>
              <a:t>f_length</a:t>
            </a:r>
            <a:r>
              <a:rPr lang="en-US" sz="3200" dirty="0" smtClean="0"/>
              <a:t> &lt; 0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Vanishing points from IAC</a:t>
            </a:r>
            <a:endParaRPr lang="en-US" dirty="0"/>
          </a:p>
        </p:txBody>
      </p:sp>
      <p:pic>
        <p:nvPicPr>
          <p:cNvPr id="8" name="Picture 7" descr="001assig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096" y="1187004"/>
            <a:ext cx="3045272" cy="2283954"/>
          </a:xfrm>
          <a:prstGeom prst="rect">
            <a:avLst/>
          </a:prstGeom>
        </p:spPr>
      </p:pic>
      <p:pic>
        <p:nvPicPr>
          <p:cNvPr id="9" name="Picture 8" descr="001seg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824" y="1187004"/>
            <a:ext cx="3045272" cy="2283954"/>
          </a:xfrm>
          <a:prstGeom prst="rect">
            <a:avLst/>
          </a:prstGeom>
        </p:spPr>
      </p:pic>
      <p:pic>
        <p:nvPicPr>
          <p:cNvPr id="10" name="Picture 9" descr="0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296" y="1141208"/>
            <a:ext cx="2503528" cy="2329749"/>
          </a:xfrm>
          <a:prstGeom prst="rect">
            <a:avLst/>
          </a:prstGeom>
        </p:spPr>
      </p:pic>
      <p:pic>
        <p:nvPicPr>
          <p:cNvPr id="11" name="Picture 10" descr="0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96" y="3781434"/>
            <a:ext cx="2503528" cy="2684777"/>
          </a:xfrm>
          <a:prstGeom prst="rect">
            <a:avLst/>
          </a:prstGeom>
        </p:spPr>
      </p:pic>
      <p:pic>
        <p:nvPicPr>
          <p:cNvPr id="12" name="Picture 11" descr="001seg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9823" y="3781433"/>
            <a:ext cx="3045273" cy="2684777"/>
          </a:xfrm>
          <a:prstGeom prst="rect">
            <a:avLst/>
          </a:prstGeom>
        </p:spPr>
      </p:pic>
      <p:pic>
        <p:nvPicPr>
          <p:cNvPr id="13" name="Picture 12" descr="001assign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5096" y="3781432"/>
            <a:ext cx="3045272" cy="2684777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2950522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QUESTIONS?</a:t>
            </a:r>
            <a:endParaRPr lang="en-US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163" y="1417638"/>
            <a:ext cx="8954837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Review of 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hierarchy of transformations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line at infinity 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circular points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3D extensions: 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Plane at infinity</a:t>
            </a:r>
          </a:p>
          <a:p>
            <a:pPr lvl="2">
              <a:buFont typeface="Arial"/>
              <a:buChar char="•"/>
            </a:pPr>
            <a:r>
              <a:rPr lang="en-US" sz="2800" dirty="0" smtClean="0"/>
              <a:t> Absolute conic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Camera matrix and projective transformations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Find K from the image of the absolute conic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Application: K from 3 orthogonal vanishing points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808038" y="599203"/>
          <a:ext cx="1979612" cy="1319212"/>
        </p:xfrm>
        <a:graphic>
          <a:graphicData uri="http://schemas.openxmlformats.org/presentationml/2006/ole">
            <p:oleObj spid="_x0000_s159746" name="Equation" r:id="rId4" imgW="1016000" imgH="6731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808038" y="3652457"/>
          <a:ext cx="2105025" cy="1319213"/>
        </p:xfrm>
        <a:graphic>
          <a:graphicData uri="http://schemas.openxmlformats.org/presentationml/2006/ole">
            <p:oleObj spid="_x0000_s159747" name="Equation" r:id="rId5" imgW="1079500" imgH="6731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726966" y="2188615"/>
          <a:ext cx="2203450" cy="1319212"/>
        </p:xfrm>
        <a:graphic>
          <a:graphicData uri="http://schemas.openxmlformats.org/presentationml/2006/ole">
            <p:oleObj spid="_x0000_s159748" name="Equation" r:id="rId6" imgW="1130300" imgH="6731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758825" y="5187830"/>
          <a:ext cx="2252663" cy="1320800"/>
        </p:xfrm>
        <a:graphic>
          <a:graphicData uri="http://schemas.openxmlformats.org/presentationml/2006/ole">
            <p:oleObj spid="_x0000_s159749" name="Equation" r:id="rId7" imgW="1155700" imgH="6731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1488" y="832862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Euclidean transformation: 3 DOF</a:t>
            </a:r>
          </a:p>
          <a:p>
            <a:r>
              <a:rPr lang="en-US" sz="3200" dirty="0" smtClean="0"/>
              <a:t>Translations, rotations, reflections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95218" y="2499667"/>
            <a:ext cx="832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Similarity transformation: 4 DOF</a:t>
            </a:r>
          </a:p>
          <a:p>
            <a:r>
              <a:rPr lang="en-US" sz="3200" dirty="0" smtClean="0"/>
              <a:t>Loses lengths, areas</a:t>
            </a:r>
          </a:p>
          <a:p>
            <a:r>
              <a:rPr lang="en-US" sz="3200" dirty="0" smtClean="0"/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95218" y="3825558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Affine transformation: 6 DOF</a:t>
            </a:r>
          </a:p>
          <a:p>
            <a:r>
              <a:rPr lang="en-US" sz="3200" dirty="0" smtClean="0"/>
              <a:t>Loses length ratios, angles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1488" y="5402671"/>
            <a:ext cx="8323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Projective transformation: 8 DOF</a:t>
            </a:r>
          </a:p>
          <a:p>
            <a:r>
              <a:rPr lang="en-US" sz="3200" dirty="0" smtClean="0"/>
              <a:t>Loses parallelism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parallelism (1/3)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50767" y="1041965"/>
            <a:ext cx="8229601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Parallel lines intersect at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Points at infinity: (x1,x2,0)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Projective transformation move away     (why?)</a:t>
            </a:r>
          </a:p>
          <a:p>
            <a:r>
              <a:rPr lang="en-US" sz="3200" dirty="0" smtClean="0"/>
              <a:t>      -&gt; parallel lines will intersect not</a:t>
            </a:r>
          </a:p>
          <a:p>
            <a:r>
              <a:rPr lang="en-US" sz="3200" dirty="0" smtClean="0"/>
              <a:t>              at infinity anymore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Moving back      means recovering parallelism</a:t>
            </a:r>
          </a:p>
          <a:p>
            <a:r>
              <a:rPr lang="en-US" sz="3200" dirty="0" smtClean="0"/>
              <a:t>      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parallel lines will intersect at infinity again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5025584" y="1127420"/>
          <a:ext cx="1690687" cy="439737"/>
        </p:xfrm>
        <a:graphic>
          <a:graphicData uri="http://schemas.openxmlformats.org/presentationml/2006/ole">
            <p:oleObj spid="_x0000_s161798" name="Equation" r:id="rId4" imgW="685800" imgH="177800" progId="Equation.3">
              <p:embed/>
            </p:oleObj>
          </a:graphicData>
        </a:graphic>
      </p:graphicFrame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7098885" y="2112073"/>
          <a:ext cx="344487" cy="439738"/>
        </p:xfrm>
        <a:graphic>
          <a:graphicData uri="http://schemas.openxmlformats.org/presentationml/2006/ole">
            <p:oleObj spid="_x0000_s161799" name="Equation" r:id="rId5" imgW="139700" imgH="177800" progId="Equation.3">
              <p:embed/>
            </p:oleObj>
          </a:graphicData>
        </a:graphic>
      </p:graphicFrame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3049028" y="4063214"/>
          <a:ext cx="344487" cy="439738"/>
        </p:xfrm>
        <a:graphic>
          <a:graphicData uri="http://schemas.openxmlformats.org/presentationml/2006/ole">
            <p:oleObj spid="_x0000_s161801" name="Equation" r:id="rId6" imgW="1397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parallelism (2/3)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550767" y="1041965"/>
            <a:ext cx="8397742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                  is invariant to affinities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H is affinity </a:t>
            </a:r>
            <a:r>
              <a:rPr lang="en-US" sz="3200" dirty="0" err="1" smtClean="0"/>
              <a:t>iff</a:t>
            </a:r>
            <a:r>
              <a:rPr lang="en-US" sz="3200" dirty="0" smtClean="0"/>
              <a:t>       does not move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 Recipe to recover parallelism after              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Affinities preserve parallelism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Find something invariant to affinities, (    )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Map it back to where it was with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Original       and new     are related by affinity            					</a:t>
            </a:r>
            <a:r>
              <a:rPr lang="en-US" sz="3200" dirty="0" err="1" smtClean="0">
                <a:sym typeface="Wingdings"/>
              </a:rPr>
              <a:t>we</a:t>
            </a:r>
            <a:r>
              <a:rPr lang="en-US" sz="3200" dirty="0" smtClean="0">
                <a:sym typeface="Wingdings"/>
              </a:rPr>
              <a:t> got parallelism back</a:t>
            </a:r>
            <a:endParaRPr lang="en-US" sz="3200" dirty="0" smtClean="0"/>
          </a:p>
          <a:p>
            <a:pPr lvl="2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1755243" y="2061743"/>
          <a:ext cx="2204795" cy="1048760"/>
        </p:xfrm>
        <a:graphic>
          <a:graphicData uri="http://schemas.openxmlformats.org/presentationml/2006/ole">
            <p:oleObj spid="_x0000_s165895" name="Equation" r:id="rId4" imgW="1422400" imgH="673100" progId="Equation.3">
              <p:embed/>
            </p:oleObj>
          </a:graphicData>
        </a:graphic>
      </p:graphicFrame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3336042" y="1622005"/>
          <a:ext cx="344487" cy="439738"/>
        </p:xfrm>
        <a:graphic>
          <a:graphicData uri="http://schemas.openxmlformats.org/presentationml/2006/ole">
            <p:oleObj spid="_x0000_s165896" name="Equation" r:id="rId5" imgW="139700" imgH="177800" progId="Equation.3">
              <p:embed/>
            </p:oleObj>
          </a:graphicData>
        </a:graphic>
      </p:graphicFrame>
      <p:graphicFrame>
        <p:nvGraphicFramePr>
          <p:cNvPr id="165898" name="Object 10"/>
          <p:cNvGraphicFramePr>
            <a:graphicFrameLocks noChangeAspect="1"/>
          </p:cNvGraphicFramePr>
          <p:nvPr/>
        </p:nvGraphicFramePr>
        <p:xfrm>
          <a:off x="839774" y="1182268"/>
          <a:ext cx="1690687" cy="439737"/>
        </p:xfrm>
        <a:graphic>
          <a:graphicData uri="http://schemas.openxmlformats.org/presentationml/2006/ole">
            <p:oleObj spid="_x0000_s165898" name="Equation" r:id="rId6" imgW="685800" imgH="177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43186" y="2281104"/>
            <a:ext cx="387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Preserves parallelism</a:t>
            </a:r>
          </a:p>
        </p:txBody>
      </p:sp>
      <p:graphicFrame>
        <p:nvGraphicFramePr>
          <p:cNvPr id="165900" name="Object 12"/>
          <p:cNvGraphicFramePr>
            <a:graphicFrameLocks noChangeAspect="1"/>
          </p:cNvGraphicFramePr>
          <p:nvPr/>
        </p:nvGraphicFramePr>
        <p:xfrm>
          <a:off x="6648149" y="3629260"/>
          <a:ext cx="1808163" cy="433387"/>
        </p:xfrm>
        <a:graphic>
          <a:graphicData uri="http://schemas.openxmlformats.org/presentationml/2006/ole">
            <p:oleObj spid="_x0000_s165900" name="Equation" r:id="rId7" imgW="850900" imgH="203200" progId="Equation.3">
              <p:embed/>
            </p:oleObj>
          </a:graphicData>
        </a:graphic>
      </p:graphicFrame>
      <p:graphicFrame>
        <p:nvGraphicFramePr>
          <p:cNvPr id="165901" name="Object 13"/>
          <p:cNvGraphicFramePr>
            <a:graphicFrameLocks noChangeAspect="1"/>
          </p:cNvGraphicFramePr>
          <p:nvPr/>
        </p:nvGraphicFramePr>
        <p:xfrm>
          <a:off x="6820827" y="5045424"/>
          <a:ext cx="1835150" cy="433388"/>
        </p:xfrm>
        <a:graphic>
          <a:graphicData uri="http://schemas.openxmlformats.org/presentationml/2006/ole">
            <p:oleObj spid="_x0000_s165901" name="Equation" r:id="rId8" imgW="863600" imgH="203200" progId="Equation.3">
              <p:embed/>
            </p:oleObj>
          </a:graphicData>
        </a:graphic>
      </p:graphicFrame>
      <p:graphicFrame>
        <p:nvGraphicFramePr>
          <p:cNvPr id="165902" name="Object 14"/>
          <p:cNvGraphicFramePr>
            <a:graphicFrameLocks noChangeAspect="1"/>
          </p:cNvGraphicFramePr>
          <p:nvPr/>
        </p:nvGraphicFramePr>
        <p:xfrm>
          <a:off x="7688263" y="4570412"/>
          <a:ext cx="344487" cy="439738"/>
        </p:xfrm>
        <a:graphic>
          <a:graphicData uri="http://schemas.openxmlformats.org/presentationml/2006/ole">
            <p:oleObj spid="_x0000_s165902" name="Equation" r:id="rId9" imgW="139700" imgH="177800" progId="Equation.3">
              <p:embed/>
            </p:oleObj>
          </a:graphicData>
        </a:graphic>
      </p:graphicFrame>
      <p:graphicFrame>
        <p:nvGraphicFramePr>
          <p:cNvPr id="165903" name="Object 15"/>
          <p:cNvGraphicFramePr>
            <a:graphicFrameLocks noChangeAspect="1"/>
          </p:cNvGraphicFramePr>
          <p:nvPr/>
        </p:nvGraphicFramePr>
        <p:xfrm>
          <a:off x="2746567" y="5561977"/>
          <a:ext cx="404813" cy="352425"/>
        </p:xfrm>
        <a:graphic>
          <a:graphicData uri="http://schemas.openxmlformats.org/presentationml/2006/ole">
            <p:oleObj spid="_x0000_s165903" name="Equation" r:id="rId10" imgW="190500" imgH="165100" progId="Equation.3">
              <p:embed/>
            </p:oleObj>
          </a:graphicData>
        </a:graphic>
      </p:graphicFrame>
      <p:graphicFrame>
        <p:nvGraphicFramePr>
          <p:cNvPr id="165905" name="Object 17"/>
          <p:cNvGraphicFramePr>
            <a:graphicFrameLocks noChangeAspect="1"/>
          </p:cNvGraphicFramePr>
          <p:nvPr/>
        </p:nvGraphicFramePr>
        <p:xfrm>
          <a:off x="4722059" y="5561977"/>
          <a:ext cx="404813" cy="352425"/>
        </p:xfrm>
        <a:graphic>
          <a:graphicData uri="http://schemas.openxmlformats.org/presentationml/2006/ole">
            <p:oleObj spid="_x0000_s165905" name="Equation" r:id="rId11" imgW="1905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parallelism (3/3)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61689" y="2586822"/>
          <a:ext cx="5642777" cy="811319"/>
        </p:xfrm>
        <a:graphic>
          <a:graphicData uri="http://schemas.openxmlformats.org/presentationml/2006/ole">
            <p:oleObj spid="_x0000_s15362" name="Equation" r:id="rId4" imgW="1511300" imgH="2159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1689" y="1067094"/>
            <a:ext cx="61464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Generic projective transformation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705079" y="1234036"/>
          <a:ext cx="458899" cy="380153"/>
        </p:xfrm>
        <a:graphic>
          <a:graphicData uri="http://schemas.openxmlformats.org/presentationml/2006/ole">
            <p:oleObj spid="_x0000_s15363" name="Equation" r:id="rId5" imgW="215900" imgH="177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81238" y="1720698"/>
            <a:ext cx="28661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Lost parallelism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3662096" y="2451675"/>
            <a:ext cx="529151" cy="1588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220861" y="2481399"/>
            <a:ext cx="565191" cy="1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93795" y="1708939"/>
            <a:ext cx="387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Recovered parallelism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1563933" y="3398141"/>
            <a:ext cx="1128854" cy="634939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5444363" y="3398142"/>
            <a:ext cx="818630" cy="762259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86972" y="4044853"/>
            <a:ext cx="38760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Related by affinity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97710" y="4716653"/>
            <a:ext cx="70993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Puts back       to its canonical position</a:t>
            </a:r>
          </a:p>
        </p:txBody>
      </p:sp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771525" y="4805999"/>
          <a:ext cx="539750" cy="379412"/>
        </p:xfrm>
        <a:graphic>
          <a:graphicData uri="http://schemas.openxmlformats.org/presentationml/2006/ole">
            <p:oleObj spid="_x0000_s15364" name="Equation" r:id="rId6" imgW="254000" imgH="1778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245451" y="4805999"/>
          <a:ext cx="344488" cy="439737"/>
        </p:xfrm>
        <a:graphic>
          <a:graphicData uri="http://schemas.openxmlformats.org/presentationml/2006/ole">
            <p:oleObj spid="_x0000_s15365" name="Equation" r:id="rId7" imgW="139700" imgH="17780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57200" y="5799954"/>
            <a:ext cx="70993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Can we do the same for the angles???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768" y="440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Recovering angles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567157"/>
            <a:ext cx="83231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33273" y="1041965"/>
            <a:ext cx="859323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Recipe to recover angles after              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Similarities preserve angles (projective do not)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Find something invariant to similarities 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Map it back to where it was with</a:t>
            </a:r>
          </a:p>
          <a:p>
            <a:pPr lvl="1">
              <a:buFont typeface="Arial"/>
              <a:buChar char="•"/>
            </a:pPr>
            <a:r>
              <a:rPr lang="en-US" sz="3200" dirty="0" smtClean="0"/>
              <a:t> Original      and new     are related by similarity					</a:t>
            </a:r>
            <a:r>
              <a:rPr lang="en-US" sz="3200" dirty="0" err="1" smtClean="0">
                <a:sym typeface="Wingdings"/>
              </a:rPr>
              <a:t>we</a:t>
            </a:r>
            <a:r>
              <a:rPr lang="en-US" sz="3200" dirty="0" smtClean="0">
                <a:sym typeface="Wingdings"/>
              </a:rPr>
              <a:t> got angles back</a:t>
            </a:r>
          </a:p>
          <a:p>
            <a:pPr lvl="1"/>
            <a:endParaRPr lang="en-US" sz="3200" dirty="0" smtClean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sz="3200" dirty="0" smtClean="0">
                <a:sym typeface="Wingdings"/>
              </a:rPr>
              <a:t> Problems: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Why do similarities preserve angles?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Why affinities and projective do not?</a:t>
            </a:r>
          </a:p>
          <a:p>
            <a:pPr lvl="3">
              <a:buFont typeface="Arial"/>
              <a:buChar char="•"/>
            </a:pPr>
            <a:r>
              <a:rPr lang="en-US" sz="3200" dirty="0" smtClean="0">
                <a:sym typeface="Wingdings"/>
              </a:rPr>
              <a:t> What is the invariant?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65900" name="Object 12"/>
          <p:cNvGraphicFramePr>
            <a:graphicFrameLocks noChangeAspect="1"/>
          </p:cNvGraphicFramePr>
          <p:nvPr/>
        </p:nvGraphicFramePr>
        <p:xfrm>
          <a:off x="6518802" y="2624083"/>
          <a:ext cx="1808163" cy="433387"/>
        </p:xfrm>
        <a:graphic>
          <a:graphicData uri="http://schemas.openxmlformats.org/presentationml/2006/ole">
            <p:oleObj spid="_x0000_s172037" name="Equation" r:id="rId4" imgW="850900" imgH="203200" progId="Equation.3">
              <p:embed/>
            </p:oleObj>
          </a:graphicData>
        </a:graphic>
      </p:graphicFrame>
      <p:graphicFrame>
        <p:nvGraphicFramePr>
          <p:cNvPr id="165901" name="Object 13"/>
          <p:cNvGraphicFramePr>
            <a:graphicFrameLocks noChangeAspect="1"/>
          </p:cNvGraphicFramePr>
          <p:nvPr/>
        </p:nvGraphicFramePr>
        <p:xfrm>
          <a:off x="5727240" y="1151730"/>
          <a:ext cx="1835150" cy="433388"/>
        </p:xfrm>
        <a:graphic>
          <a:graphicData uri="http://schemas.openxmlformats.org/presentationml/2006/ole">
            <p:oleObj spid="_x0000_s172038" name="Equation" r:id="rId5" imgW="863600" imgH="203200" progId="Equation.3">
              <p:embed/>
            </p:oleObj>
          </a:graphicData>
        </a:graphic>
      </p:graphicFrame>
      <p:graphicFrame>
        <p:nvGraphicFramePr>
          <p:cNvPr id="165903" name="Object 15"/>
          <p:cNvGraphicFramePr>
            <a:graphicFrameLocks noChangeAspect="1"/>
          </p:cNvGraphicFramePr>
          <p:nvPr/>
        </p:nvGraphicFramePr>
        <p:xfrm>
          <a:off x="2405556" y="3104502"/>
          <a:ext cx="404813" cy="352425"/>
        </p:xfrm>
        <a:graphic>
          <a:graphicData uri="http://schemas.openxmlformats.org/presentationml/2006/ole">
            <p:oleObj spid="_x0000_s172040" name="Equation" r:id="rId6" imgW="190500" imgH="165100" progId="Equation.3">
              <p:embed/>
            </p:oleObj>
          </a:graphicData>
        </a:graphic>
      </p:graphicFrame>
      <p:graphicFrame>
        <p:nvGraphicFramePr>
          <p:cNvPr id="165905" name="Object 17"/>
          <p:cNvGraphicFramePr>
            <a:graphicFrameLocks noChangeAspect="1"/>
          </p:cNvGraphicFramePr>
          <p:nvPr/>
        </p:nvGraphicFramePr>
        <p:xfrm>
          <a:off x="4284472" y="3116260"/>
          <a:ext cx="404813" cy="352425"/>
        </p:xfrm>
        <a:graphic>
          <a:graphicData uri="http://schemas.openxmlformats.org/presentationml/2006/ole">
            <p:oleObj spid="_x0000_s172041" name="Equation" r:id="rId7" imgW="1905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1492</Words>
  <Application>Microsoft Macintosh PowerPoint</Application>
  <PresentationFormat>On-screen Show (4:3)</PresentationFormat>
  <Paragraphs>321</Paragraphs>
  <Slides>37</Slides>
  <Notes>33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Estimation of  intrinsic camera parameters  through single view geometry</vt:lpstr>
      <vt:lpstr>Recap (1/2)</vt:lpstr>
      <vt:lpstr>Recap (2/2)</vt:lpstr>
      <vt:lpstr>Agenda</vt:lpstr>
      <vt:lpstr>Slide 5</vt:lpstr>
      <vt:lpstr>Recovering parallelism (1/3)</vt:lpstr>
      <vt:lpstr>Recovering parallelism (2/3)</vt:lpstr>
      <vt:lpstr>Recovering parallelism (3/3)</vt:lpstr>
      <vt:lpstr>Recovering angles</vt:lpstr>
      <vt:lpstr>Similarities preserve angles</vt:lpstr>
      <vt:lpstr>Affinities do not preserve angles</vt:lpstr>
      <vt:lpstr>Recovering angles</vt:lpstr>
      <vt:lpstr>Circular points (1/4)</vt:lpstr>
      <vt:lpstr>Circular points (2/4)</vt:lpstr>
      <vt:lpstr>Circular points (3/4)</vt:lpstr>
      <vt:lpstr>Circular points (4/4)</vt:lpstr>
      <vt:lpstr>Recovering angles</vt:lpstr>
      <vt:lpstr>Summary so far</vt:lpstr>
      <vt:lpstr>3D: Plane at infinity (1/2)</vt:lpstr>
      <vt:lpstr>3D: Plane at infinity (2/2)</vt:lpstr>
      <vt:lpstr>3D: Absolute conic (1/2)</vt:lpstr>
      <vt:lpstr>3D: Absolute conic (2/2)</vt:lpstr>
      <vt:lpstr>Summary so far</vt:lpstr>
      <vt:lpstr>Image of the absolute conic</vt:lpstr>
      <vt:lpstr>What K gives us (1/4)</vt:lpstr>
      <vt:lpstr>What K gives us (2/4)</vt:lpstr>
      <vt:lpstr>What K gives us (3/4)</vt:lpstr>
      <vt:lpstr>What K gives us (4/4)</vt:lpstr>
      <vt:lpstr>Angles between rays with IAC</vt:lpstr>
      <vt:lpstr>One last step</vt:lpstr>
      <vt:lpstr>Optional details</vt:lpstr>
      <vt:lpstr>K from vanishing points</vt:lpstr>
      <vt:lpstr>K from vanishing points</vt:lpstr>
      <vt:lpstr>K from vanishing points</vt:lpstr>
      <vt:lpstr>Vanishing points from IAC</vt:lpstr>
      <vt:lpstr>Vanishing points from IAC</vt:lpstr>
      <vt:lpstr>QUESTIONS?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projective plane</dc:title>
  <dc:creator>Luca Del Pero</dc:creator>
  <cp:lastModifiedBy>Luca Del Pero</cp:lastModifiedBy>
  <cp:revision>61</cp:revision>
  <dcterms:created xsi:type="dcterms:W3CDTF">2010-09-09T08:30:18Z</dcterms:created>
  <dcterms:modified xsi:type="dcterms:W3CDTF">2010-09-09T08:30:52Z</dcterms:modified>
</cp:coreProperties>
</file>